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6" r:id="rId2"/>
    <p:sldId id="277" r:id="rId3"/>
    <p:sldId id="27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8" r:id="rId13"/>
    <p:sldId id="265" r:id="rId14"/>
    <p:sldId id="266" r:id="rId15"/>
    <p:sldId id="279" r:id="rId16"/>
    <p:sldId id="267" r:id="rId17"/>
    <p:sldId id="280" r:id="rId18"/>
    <p:sldId id="268" r:id="rId19"/>
    <p:sldId id="269" r:id="rId20"/>
    <p:sldId id="281" r:id="rId21"/>
    <p:sldId id="270" r:id="rId22"/>
    <p:sldId id="271" r:id="rId23"/>
    <p:sldId id="282" r:id="rId24"/>
    <p:sldId id="272" r:id="rId25"/>
    <p:sldId id="273" r:id="rId26"/>
    <p:sldId id="287" r:id="rId27"/>
    <p:sldId id="286" r:id="rId28"/>
    <p:sldId id="274" r:id="rId29"/>
    <p:sldId id="275" r:id="rId30"/>
    <p:sldId id="284" r:id="rId31"/>
    <p:sldId id="285" r:id="rId3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156" autoAdjust="0"/>
    <p:restoredTop sz="94660"/>
  </p:normalViewPr>
  <p:slideViewPr>
    <p:cSldViewPr>
      <p:cViewPr>
        <p:scale>
          <a:sx n="69" d="100"/>
          <a:sy n="69" d="100"/>
        </p:scale>
        <p:origin x="-2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EB8156-1088-4E34-8D9F-A3E2A255A267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A207671-5311-4B9B-87AF-FE08B2BB36B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180519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1222278" cy="1206053"/>
          </a:xfrm>
          <a:prstGeom prst="rect">
            <a:avLst/>
          </a:prstGeom>
        </p:spPr>
      </p:pic>
      <p:sp>
        <p:nvSpPr>
          <p:cNvPr id="7" name="Pagina iniziale 6">
            <a:hlinkClick r:id="rId3" action="ppaction://hlinksldjump" highlightClick="1"/>
          </p:cNvPr>
          <p:cNvSpPr/>
          <p:nvPr userDrawn="1"/>
        </p:nvSpPr>
        <p:spPr>
          <a:xfrm>
            <a:off x="8001024" y="5786454"/>
            <a:ext cx="500066" cy="28575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8547154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505475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99139534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771061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07088760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23166887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410749046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16160684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5857471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49764500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="" xmlns:p14="http://schemas.microsoft.com/office/powerpoint/2010/main" val="3891913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D7FC3-68B0-4013-B5F5-483229879C23}" type="datetimeFigureOut">
              <a:rPr lang="it-IT" smtClean="0"/>
              <a:pPr/>
              <a:t>24/11/2011</a:t>
            </a:fld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6F43B-6530-4FD9-B2BC-00B79656DE93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48" y="499718"/>
            <a:ext cx="8526932" cy="5736286"/>
          </a:xfrm>
          <a:prstGeom prst="rect">
            <a:avLst/>
          </a:prstGeom>
          <a:ln>
            <a:noFill/>
          </a:ln>
          <a:effectLst/>
        </p:spPr>
      </p:pic>
      <p:sp>
        <p:nvSpPr>
          <p:cNvPr id="8" name="Rettangolo 7"/>
          <p:cNvSpPr/>
          <p:nvPr userDrawn="1"/>
        </p:nvSpPr>
        <p:spPr>
          <a:xfrm>
            <a:off x="2267744" y="44624"/>
            <a:ext cx="480628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1800" b="0" kern="1200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La tutela dei consumatori nell’Unione Europea</a:t>
            </a:r>
            <a:endParaRPr lang="it-IT" b="0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ttangolo 8"/>
          <p:cNvSpPr/>
          <p:nvPr userDrawn="1"/>
        </p:nvSpPr>
        <p:spPr>
          <a:xfrm>
            <a:off x="3563888" y="6453336"/>
            <a:ext cx="1935832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it-IT" sz="1600" b="0" kern="1200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Antonino</a:t>
            </a:r>
            <a:r>
              <a:rPr lang="it-IT" sz="1600" b="0" kern="1200" cap="none" spc="0" baseline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Sicilia</a:t>
            </a:r>
            <a:endParaRPr lang="it-IT" sz="1600" b="0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635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22.xml"/><Relationship Id="rId3" Type="http://schemas.openxmlformats.org/officeDocument/2006/relationships/slide" Target="slide5.xml"/><Relationship Id="rId7" Type="http://schemas.openxmlformats.org/officeDocument/2006/relationships/slide" Target="slide21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5" Type="http://schemas.openxmlformats.org/officeDocument/2006/relationships/slide" Target="slide10.xml"/><Relationship Id="rId10" Type="http://schemas.openxmlformats.org/officeDocument/2006/relationships/slide" Target="slide30.xml"/><Relationship Id="rId4" Type="http://schemas.openxmlformats.org/officeDocument/2006/relationships/slide" Target="slide8.xml"/><Relationship Id="rId9" Type="http://schemas.openxmlformats.org/officeDocument/2006/relationships/slide" Target="slide2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0" y="-99391"/>
            <a:ext cx="9144000" cy="72943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/>
            <a:endParaRPr lang="it-IT" b="1" dirty="0" smtClean="0"/>
          </a:p>
          <a:p>
            <a:pPr algn="ctr"/>
            <a:r>
              <a:rPr lang="x-none" b="1" smtClean="0"/>
              <a:t>UNIVERSITÀ </a:t>
            </a:r>
            <a:r>
              <a:rPr lang="x-none" b="1"/>
              <a:t>DEGLI STUDI DELLA TUSCIA</a:t>
            </a:r>
            <a:endParaRPr lang="it-IT" b="1" dirty="0"/>
          </a:p>
          <a:p>
            <a:pPr algn="ctr"/>
            <a:r>
              <a:rPr lang="x-none" b="1"/>
              <a:t>FACOLTÀ DI SCIENZE POLITICHE</a:t>
            </a:r>
            <a:endParaRPr lang="it-IT" b="1" dirty="0"/>
          </a:p>
          <a:p>
            <a:pPr algn="ctr"/>
            <a:r>
              <a:rPr lang="it-IT" b="1" dirty="0"/>
              <a:t> </a:t>
            </a:r>
          </a:p>
          <a:p>
            <a:pPr algn="ctr"/>
            <a:r>
              <a:rPr lang="it-IT" b="1" dirty="0"/>
              <a:t> </a:t>
            </a:r>
          </a:p>
          <a:p>
            <a:pPr algn="ctr"/>
            <a:r>
              <a:rPr lang="x-none"/>
              <a:t>Corso di laurea </a:t>
            </a:r>
            <a:endParaRPr lang="it-IT" b="1" dirty="0"/>
          </a:p>
          <a:p>
            <a:pPr algn="ctr"/>
            <a:r>
              <a:rPr lang="x-none" b="1"/>
              <a:t>Comunicazione pubblica, d'impresa e pubblicità</a:t>
            </a:r>
            <a:endParaRPr lang="it-IT" b="1" dirty="0"/>
          </a:p>
          <a:p>
            <a:pPr algn="ctr"/>
            <a:r>
              <a:rPr lang="it-IT" b="1" dirty="0"/>
              <a:t> </a:t>
            </a:r>
          </a:p>
          <a:p>
            <a:pPr algn="ctr"/>
            <a:r>
              <a:rPr lang="it-IT" dirty="0"/>
              <a:t>Tesina </a:t>
            </a:r>
            <a:endParaRPr lang="it-IT" b="1" dirty="0"/>
          </a:p>
          <a:p>
            <a:pPr algn="ctr"/>
            <a:r>
              <a:rPr lang="it-IT" b="1" dirty="0"/>
              <a:t>La tutela dei consumatori nell’Unione Europea</a:t>
            </a:r>
          </a:p>
          <a:p>
            <a:pPr algn="ctr"/>
            <a:endParaRPr lang="it-IT" b="1" dirty="0" smtClean="0"/>
          </a:p>
          <a:p>
            <a:pPr algn="ctr"/>
            <a:r>
              <a:rPr lang="it-IT" dirty="0"/>
              <a:t> </a:t>
            </a:r>
            <a:endParaRPr lang="it-IT" b="1" dirty="0"/>
          </a:p>
          <a:p>
            <a:pPr algn="ctr"/>
            <a:r>
              <a:rPr lang="it-IT" dirty="0"/>
              <a:t>Cattedra</a:t>
            </a:r>
            <a:endParaRPr lang="it-IT" b="1" dirty="0"/>
          </a:p>
          <a:p>
            <a:pPr algn="ctr"/>
            <a:r>
              <a:rPr lang="it-IT" b="1" dirty="0"/>
              <a:t>Storia delle </a:t>
            </a:r>
            <a:r>
              <a:rPr lang="it-IT" b="1" dirty="0" smtClean="0"/>
              <a:t>Istituzioni Europee</a:t>
            </a:r>
            <a:endParaRPr lang="it-IT" b="1" dirty="0"/>
          </a:p>
          <a:p>
            <a:pPr algn="ctr"/>
            <a:r>
              <a:rPr lang="it-IT" dirty="0"/>
              <a:t> </a:t>
            </a:r>
            <a:endParaRPr lang="it-IT" b="1" dirty="0"/>
          </a:p>
          <a:p>
            <a:pPr algn="ctr"/>
            <a:r>
              <a:rPr lang="it-IT" dirty="0"/>
              <a:t>Docente</a:t>
            </a:r>
            <a:endParaRPr lang="it-IT" b="1" dirty="0"/>
          </a:p>
          <a:p>
            <a:pPr algn="ctr"/>
            <a:r>
              <a:rPr lang="it-IT" b="1" dirty="0"/>
              <a:t>Prof.ssa Giovanna Tosatti</a:t>
            </a:r>
          </a:p>
          <a:p>
            <a:pPr algn="ctr"/>
            <a:r>
              <a:rPr lang="x-none"/>
              <a:t> </a:t>
            </a:r>
            <a:endParaRPr lang="it-IT" b="1" dirty="0"/>
          </a:p>
          <a:p>
            <a:pPr algn="ctr"/>
            <a:r>
              <a:rPr lang="it-IT" dirty="0" smtClean="0"/>
              <a:t>Studente</a:t>
            </a:r>
            <a:endParaRPr lang="it-IT" b="1" dirty="0"/>
          </a:p>
          <a:p>
            <a:pPr algn="ctr"/>
            <a:r>
              <a:rPr lang="x-none" b="1" smtClean="0"/>
              <a:t>Antonino </a:t>
            </a:r>
            <a:r>
              <a:rPr lang="x-none" b="1"/>
              <a:t>Sicilia   “</a:t>
            </a:r>
            <a:r>
              <a:rPr lang="it-IT" b="1" dirty="0"/>
              <a:t>298</a:t>
            </a:r>
            <a:r>
              <a:rPr lang="x-none" b="1"/>
              <a:t>”</a:t>
            </a:r>
            <a:endParaRPr lang="it-IT" b="1" dirty="0"/>
          </a:p>
          <a:p>
            <a:pPr algn="ctr"/>
            <a:r>
              <a:rPr lang="x-none"/>
              <a:t> </a:t>
            </a:r>
            <a:endParaRPr lang="it-IT" b="1" dirty="0"/>
          </a:p>
          <a:p>
            <a:pPr algn="ctr"/>
            <a:r>
              <a:rPr lang="it-IT" dirty="0"/>
              <a:t> </a:t>
            </a:r>
            <a:endParaRPr lang="it-IT" b="1" dirty="0"/>
          </a:p>
          <a:p>
            <a:pPr algn="ctr"/>
            <a:r>
              <a:rPr lang="x-none"/>
              <a:t>ANNO ACCADEMICO  20</a:t>
            </a:r>
            <a:r>
              <a:rPr lang="it-IT" dirty="0"/>
              <a:t>11</a:t>
            </a:r>
            <a:r>
              <a:rPr lang="x-none"/>
              <a:t>/201</a:t>
            </a:r>
            <a:r>
              <a:rPr lang="it-IT" dirty="0" smtClean="0"/>
              <a:t>2</a:t>
            </a:r>
          </a:p>
          <a:p>
            <a:pPr algn="ctr"/>
            <a:endParaRPr lang="it-IT" b="1" dirty="0"/>
          </a:p>
          <a:p>
            <a:pPr algn="ctr"/>
            <a:endParaRPr lang="it-IT" b="1" dirty="0" smtClean="0"/>
          </a:p>
          <a:p>
            <a:pPr algn="ctr"/>
            <a:endParaRPr lang="it-IT" b="1" dirty="0"/>
          </a:p>
        </p:txBody>
      </p:sp>
    </p:spTree>
    <p:extLst>
      <p:ext uri="{BB962C8B-B14F-4D97-AF65-F5344CB8AC3E}">
        <p14:creationId xmlns="" xmlns:p14="http://schemas.microsoft.com/office/powerpoint/2010/main" val="26713537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971600" y="1397094"/>
            <a:ext cx="7200800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politiche comunitarie vengono attuate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dall’Unione Europea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attraverso una serie di strumenti giuridici normativi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e non, che sono di diversa natura, grado di </a:t>
            </a:r>
            <a:r>
              <a:rPr lang="it-IT" sz="1600" b="1" dirty="0" err="1">
                <a:latin typeface="Times New Roman" pitchFamily="18" charset="0"/>
                <a:cs typeface="Times New Roman" pitchFamily="18" charset="0"/>
              </a:rPr>
              <a:t>coercitività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e livello di specificità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I principali sono: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regolamenti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direttive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decisioni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raccomandazioni e pareri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A questi strumenti, si aggiungono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 Libro Bianco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 Libro Verde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ed altri dispositivi, che rendono condivisi i risultati di studi e consultazioni effettuati a livello comunitario.</a:t>
            </a:r>
          </a:p>
        </p:txBody>
      </p:sp>
      <p:sp>
        <p:nvSpPr>
          <p:cNvPr id="3" name="Rettangolo 2"/>
          <p:cNvSpPr/>
          <p:nvPr/>
        </p:nvSpPr>
        <p:spPr>
          <a:xfrm>
            <a:off x="2195736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Il sistema giuridico comunitario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971600" y="3356992"/>
            <a:ext cx="72008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 Regolamento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secondo 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l’art. 249 del TCE (il Trattato Istitutivo della Comunità Economica Europea) “</a:t>
            </a:r>
            <a:r>
              <a:rPr lang="it-IT" sz="1200" b="1" u="sng" dirty="0">
                <a:latin typeface="Times New Roman" pitchFamily="18" charset="0"/>
                <a:cs typeface="Times New Roman" pitchFamily="18" charset="0"/>
              </a:rPr>
              <a:t>Il regolamento è un atto di natura normativa, di portata generale. Esso è obbligatorio in tutti i suoi elementi e direttamente applicabile in ciascuno degli Stati membri”. 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600" y="4077072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Direttiva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secondo 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l’art. 249 TCE, 3° comma, “</a:t>
            </a:r>
            <a:r>
              <a:rPr lang="it-IT" sz="1200" b="1" u="sng" dirty="0">
                <a:latin typeface="Times New Roman" pitchFamily="18" charset="0"/>
                <a:cs typeface="Times New Roman" pitchFamily="18" charset="0"/>
              </a:rPr>
              <a:t>la Direttiva vincola lo Stato Membro per quanto riguarda il risultato da raggiungere, s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alva restando la competenza degli organi nazionali in merito alla forma e ai mezzi”. </a:t>
            </a:r>
            <a:r>
              <a:rPr lang="it-IT" sz="1200" b="1" u="sng" dirty="0">
                <a:latin typeface="Times New Roman" pitchFamily="18" charset="0"/>
                <a:cs typeface="Times New Roman" pitchFamily="18" charset="0"/>
              </a:rPr>
              <a:t>La Direttiva, a differenza del Regolamento, necessita di una legge di attuazione (o di recepimento) che ne trasponga le disposizioni a livello nazionale. </a:t>
            </a:r>
          </a:p>
        </p:txBody>
      </p:sp>
      <p:sp>
        <p:nvSpPr>
          <p:cNvPr id="8" name="Rettangolo 7"/>
          <p:cNvSpPr/>
          <p:nvPr/>
        </p:nvSpPr>
        <p:spPr>
          <a:xfrm>
            <a:off x="971600" y="4976822"/>
            <a:ext cx="72008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Decisione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1200" b="1" u="sng" dirty="0">
                <a:latin typeface="Times New Roman" pitchFamily="18" charset="0"/>
                <a:cs typeface="Times New Roman" pitchFamily="18" charset="0"/>
              </a:rPr>
              <a:t>è un atto normativo di tipo specifico, applicabile sia agli Stati Membri (anche uno soltanto) che alle singole persone giuridiche o al limite anche fisiche. 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t-IT" sz="1200" b="1" dirty="0" smtClean="0">
                <a:latin typeface="Times New Roman" pitchFamily="18" charset="0"/>
                <a:cs typeface="Times New Roman" pitchFamily="18" charset="0"/>
              </a:rPr>
              <a:t>’ obbligatorio 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in tutti i suoi elementi e vincola i destinatari da essa espressamente designati.</a:t>
            </a:r>
          </a:p>
        </p:txBody>
      </p:sp>
      <p:sp>
        <p:nvSpPr>
          <p:cNvPr id="9" name="Rettangolo 8"/>
          <p:cNvSpPr/>
          <p:nvPr/>
        </p:nvSpPr>
        <p:spPr>
          <a:xfrm>
            <a:off x="971600" y="5684761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Raccomandazione e il Parere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it-IT" sz="1200" b="1" u="sng" dirty="0">
                <a:latin typeface="Times New Roman" pitchFamily="18" charset="0"/>
                <a:cs typeface="Times New Roman" pitchFamily="18" charset="0"/>
              </a:rPr>
              <a:t>sono due tipologie di atto non vincolante teso a favorire un determinato comportamento o ad esprimere una valutazione condivisa a livello di Unione Europea</a:t>
            </a:r>
            <a:r>
              <a:rPr lang="it-IT" sz="1200" b="1" dirty="0">
                <a:latin typeface="Times New Roman" pitchFamily="18" charset="0"/>
                <a:cs typeface="Times New Roman" pitchFamily="18" charset="0"/>
              </a:rPr>
              <a:t>. I pareri sono generalmente utilizzati per rendere noto il punto di vista dell’istituzione comunitaria che li emana, su una data materia.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139" y="116632"/>
            <a:ext cx="1076325" cy="876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125545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683568" y="2028904"/>
            <a:ext cx="7920880" cy="427809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Con il termine francese "</a:t>
            </a:r>
            <a:r>
              <a:rPr lang="it-IT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acquis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communaitaire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" si intende l'insieme della normazione dell'Unione Europea. 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Esso è in continua evoluzione ed è costituito: 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dai principi, dagli obiettivi politici e dal dispositivo dei trattati;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dalla legislazione adottata in applicazione dei trattati e dalla giurisprudenza della Corte di giustizia;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dalle dichiarazioni e dalle risoluzioni adottate nell'ambito dell'Unione;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dagli atti che rientrano nella politica estera e di sicurezza comune;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dagli atti che rientrano nel contesto della giustizia e degli affari interni; 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dagli accordi internazionali conclusi dalla Comunità e da quelli conclusi dagli Stati membri tra essi nei settori di competenza dell'Unione</a:t>
            </a:r>
            <a:r>
              <a:rPr lang="it-IT" sz="16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tema di tutela dei consumatori, l’</a:t>
            </a:r>
            <a:r>
              <a:rPr lang="it-IT" sz="1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acquis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comunitario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è in corso di revisione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: la Commissione UE ha lanciato ampi processi di consultazione, indagini e gruppi di lavoro a questo fine. </a:t>
            </a:r>
          </a:p>
        </p:txBody>
      </p:sp>
      <p:sp>
        <p:nvSpPr>
          <p:cNvPr id="3" name="Rettangolo 2"/>
          <p:cNvSpPr/>
          <p:nvPr/>
        </p:nvSpPr>
        <p:spPr>
          <a:xfrm>
            <a:off x="2195736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Il sistema giuridico comunitario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139" y="116632"/>
            <a:ext cx="1076325" cy="876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75837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2195736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Il sistema giuridico comunitario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683568" y="1476067"/>
            <a:ext cx="7920880" cy="427809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Comunità Europea, oggi Unione, ha legiferato, con specifico riferimento alla protezione dei consumatori, in materia di: 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sicurezza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dei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cosmetici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it-IT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etichettatura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dei prodotti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alimentari;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pubblicità ingannevole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it-IT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vendite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domicilio;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sicurezza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dei giocattoli e sicurezza generale dei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prodotti;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pagamenti transfrontalieri;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clausole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abusive nei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contratti;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vendite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distanza;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multiproprietà;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commercio elettronico;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vendite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distanza dei servizi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finanziari;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contratti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viaggio;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garanzie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 conformità dei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prodotti;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tutela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della privacy. 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139" y="116632"/>
            <a:ext cx="1076325" cy="876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628588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115616" y="1631702"/>
            <a:ext cx="72008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La tutela del consumatore viene attuata soprattutto mediante lo strumento della Direttiva</a:t>
            </a:r>
            <a:r>
              <a:rPr lang="it-IT" sz="1600" b="1" dirty="0"/>
              <a:t>, poiché, nell'ottica del riavvicinamento delle legislazioni, </a:t>
            </a:r>
            <a:r>
              <a:rPr lang="it-IT" sz="1600" b="1" dirty="0">
                <a:solidFill>
                  <a:srgbClr val="FF0000"/>
                </a:solidFill>
              </a:rPr>
              <a:t>vincola gli Stati Membri  al raggiungimento dell'obiettivo fissato</a:t>
            </a:r>
            <a:r>
              <a:rPr lang="it-IT" sz="1600" b="1" dirty="0"/>
              <a:t>, lasciando una certa flessibilità nelle modalità di applicazione delle sue disposizioni. 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195736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Il sistema giuridico comunitario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115616" y="3318083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consumatore è tutelato negli  acquisti di beni di consumo in ogni Stato Membro</a:t>
            </a:r>
            <a:r>
              <a:rPr lang="it-IT" sz="1600" b="1" dirty="0"/>
              <a:t>, che non può sottrarsi dal riconoscere  il  livello minimo di tutela fissato nella direttiva.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139" y="116632"/>
            <a:ext cx="1076325" cy="8763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125993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43608" y="2204864"/>
            <a:ext cx="72008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E</a:t>
            </a:r>
            <a:r>
              <a:rPr lang="it-IT" sz="1600" b="1" dirty="0">
                <a:solidFill>
                  <a:srgbClr val="FF0000"/>
                </a:solidFill>
              </a:rPr>
              <a:t>' stata </a:t>
            </a:r>
            <a:r>
              <a:rPr lang="it-IT" sz="1600" b="1" dirty="0" smtClean="0">
                <a:solidFill>
                  <a:srgbClr val="FF0000"/>
                </a:solidFill>
              </a:rPr>
              <a:t>istituita, </a:t>
            </a:r>
            <a:r>
              <a:rPr lang="it-IT" sz="1600" b="1" dirty="0">
                <a:solidFill>
                  <a:srgbClr val="FF0000"/>
                </a:solidFill>
              </a:rPr>
              <a:t>presso la Commissione </a:t>
            </a:r>
            <a:r>
              <a:rPr lang="it-IT" sz="1600" b="1" dirty="0" smtClean="0">
                <a:solidFill>
                  <a:srgbClr val="FF0000"/>
                </a:solidFill>
              </a:rPr>
              <a:t>Europea, la </a:t>
            </a:r>
            <a:r>
              <a:rPr lang="it-IT" sz="1600" b="1" dirty="0">
                <a:solidFill>
                  <a:srgbClr val="FF0000"/>
                </a:solidFill>
              </a:rPr>
              <a:t>Direzione Generale per la Salute e la Tutela dei Consumatori </a:t>
            </a:r>
            <a:r>
              <a:rPr lang="it-IT" sz="1600" b="1" dirty="0"/>
              <a:t>(prima DG XXIV, poi </a:t>
            </a:r>
            <a:r>
              <a:rPr lang="it-IT" sz="1600" b="1" dirty="0">
                <a:solidFill>
                  <a:srgbClr val="FF0000"/>
                </a:solidFill>
              </a:rPr>
              <a:t>denominata SANCO</a:t>
            </a:r>
            <a:r>
              <a:rPr lang="it-IT" sz="1600" b="1" dirty="0"/>
              <a:t>). </a:t>
            </a:r>
          </a:p>
          <a:p>
            <a:pPr algn="just"/>
            <a:r>
              <a:rPr lang="it-IT" sz="1600" b="1" dirty="0"/>
              <a:t>La DG SANCO ha un ruolo determinante nella preparazione delle strategie, degli obiettivi e degli strumenti di tutela consumatori.</a:t>
            </a:r>
          </a:p>
        </p:txBody>
      </p:sp>
      <p:sp>
        <p:nvSpPr>
          <p:cNvPr id="3" name="Rettangolo 2"/>
          <p:cNvSpPr/>
          <p:nvPr/>
        </p:nvSpPr>
        <p:spPr>
          <a:xfrm>
            <a:off x="1979712" y="520350"/>
            <a:ext cx="5112568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tutela dei consumatori oltre il canale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legislativo</a:t>
            </a:r>
          </a:p>
          <a:p>
            <a:pPr algn="ctr"/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direzione Generale per la Salute e la Tutela dei Consumatori</a:t>
            </a:r>
            <a:endParaRPr lang="it-I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043608" y="3689737"/>
            <a:ext cx="72008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La DG SANCO </a:t>
            </a:r>
            <a:r>
              <a:rPr lang="it-IT" sz="1600" b="1" dirty="0" smtClean="0">
                <a:solidFill>
                  <a:srgbClr val="FF0000"/>
                </a:solidFill>
              </a:rPr>
              <a:t>che </a:t>
            </a:r>
            <a:r>
              <a:rPr lang="it-IT" sz="1600" b="1" dirty="0">
                <a:solidFill>
                  <a:srgbClr val="FF0000"/>
                </a:solidFill>
              </a:rPr>
              <a:t>promuove e tutela la salute e la sicurezza dei consumatori, realizza programmi di informazione ed educazione al consumo, ricerca, formazione. Avvia periodicamente consultazioni.</a:t>
            </a:r>
            <a:r>
              <a:rPr lang="it-IT" sz="1600" b="1" dirty="0"/>
              <a:t> </a:t>
            </a:r>
            <a:r>
              <a:rPr lang="it-IT" sz="1600" b="1" dirty="0">
                <a:solidFill>
                  <a:srgbClr val="FF0000"/>
                </a:solidFill>
              </a:rPr>
              <a:t>Supporta</a:t>
            </a:r>
            <a:r>
              <a:rPr lang="it-IT" sz="1600" b="1" dirty="0"/>
              <a:t> inoltre, anche </a:t>
            </a:r>
            <a:r>
              <a:rPr lang="it-IT" sz="1600" b="1" dirty="0">
                <a:solidFill>
                  <a:srgbClr val="FF0000"/>
                </a:solidFill>
              </a:rPr>
              <a:t>finanziariamente, numerosi progetti e attività delle associazioni di consumatori. 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580" y="97051"/>
            <a:ext cx="1591908" cy="117170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512843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971600" y="1340762"/>
            <a:ext cx="7200800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/>
              <a:t>Il 9 ottobre 2003, </a:t>
            </a:r>
            <a:r>
              <a:rPr lang="it-IT" sz="1600" b="1" dirty="0">
                <a:solidFill>
                  <a:srgbClr val="FF0000"/>
                </a:solidFill>
              </a:rPr>
              <a:t>la Commissione Europea ha istituito un Gruppo Consultivo Europeo dei </a:t>
            </a:r>
            <a:r>
              <a:rPr lang="it-IT" sz="1600" b="1" dirty="0" smtClean="0">
                <a:solidFill>
                  <a:srgbClr val="FF0000"/>
                </a:solidFill>
              </a:rPr>
              <a:t>Consumatori</a:t>
            </a:r>
            <a:r>
              <a:rPr lang="it-IT" sz="1600" b="1" dirty="0" smtClean="0"/>
              <a:t>.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Il </a:t>
            </a:r>
            <a:r>
              <a:rPr lang="it-IT" sz="1600" b="1" dirty="0">
                <a:solidFill>
                  <a:srgbClr val="FF0000"/>
                </a:solidFill>
              </a:rPr>
              <a:t>Gruppo Consultivo può essere consultato dalla Commissione su tutti i problemi riguardanti la tutela degli interessi dei consumatori nell'Unione </a:t>
            </a:r>
            <a:r>
              <a:rPr lang="it-IT" sz="1600" b="1" dirty="0" smtClean="0">
                <a:solidFill>
                  <a:srgbClr val="FF0000"/>
                </a:solidFill>
              </a:rPr>
              <a:t>Europea.</a:t>
            </a:r>
            <a:r>
              <a:rPr lang="it-IT" sz="1600" b="1" dirty="0" smtClean="0"/>
              <a:t> </a:t>
            </a:r>
          </a:p>
          <a:p>
            <a:pPr algn="just"/>
            <a:r>
              <a:rPr lang="it-IT" sz="1600" b="1" dirty="0" smtClean="0"/>
              <a:t>Esso </a:t>
            </a:r>
            <a:r>
              <a:rPr lang="it-IT" sz="1600" b="1" dirty="0"/>
              <a:t>è composto da un membro rappresentante di ciascuna organizzazione nazionale di consumatori e da un membro proveniente da ciascuna organizzazione europea dei consumatori. 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600" y="3284984"/>
            <a:ext cx="7200800" cy="304698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/>
              <a:t>In sintesi, queste </a:t>
            </a:r>
            <a:r>
              <a:rPr lang="it-IT" sz="1600" b="1" dirty="0" smtClean="0"/>
              <a:t>sono </a:t>
            </a:r>
            <a:r>
              <a:rPr lang="it-IT" sz="1600" b="1" dirty="0" smtClean="0">
                <a:solidFill>
                  <a:srgbClr val="FF0000"/>
                </a:solidFill>
              </a:rPr>
              <a:t>le </a:t>
            </a:r>
            <a:r>
              <a:rPr lang="it-IT" sz="1600" b="1" dirty="0">
                <a:solidFill>
                  <a:srgbClr val="FF0000"/>
                </a:solidFill>
              </a:rPr>
              <a:t>funzioni del Gruppo</a:t>
            </a:r>
            <a:r>
              <a:rPr lang="it-IT" sz="1600" b="1" dirty="0" smtClean="0"/>
              <a:t>:</a:t>
            </a:r>
          </a:p>
          <a:p>
            <a:pPr algn="just"/>
            <a:endParaRPr lang="it-IT" sz="1600" b="1" dirty="0"/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costituire un forum di discussione generale </a:t>
            </a:r>
            <a:r>
              <a:rPr lang="it-IT" sz="1600" b="1" dirty="0"/>
              <a:t>sui problemi relativi alla tutela dei consumatori; 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manifestare opinioni sulle questioni comunitarie </a:t>
            </a:r>
            <a:r>
              <a:rPr lang="it-IT" sz="1600" b="1" dirty="0"/>
              <a:t>che coinvolgono la protezione dei consumatori; 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consigliare e orientare la Commissione </a:t>
            </a:r>
            <a:r>
              <a:rPr lang="it-IT" sz="1600" b="1" dirty="0"/>
              <a:t>nella definizione delle sue politiche aventi una ripercussione sugli interessi dei consumatori; 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informare la Commissione sugli sviluppi della politica dei consumatori </a:t>
            </a:r>
            <a:r>
              <a:rPr lang="it-IT" sz="1600" b="1" dirty="0"/>
              <a:t>adottata nei paesi membri; 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600" b="1" dirty="0"/>
              <a:t>funzionare da cassa di risonanza dell'azione comunitaria per la altre organizzazioni nazionali. 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979712" y="520350"/>
            <a:ext cx="5112568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La tutela dei consumatori oltre il canale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legislativo</a:t>
            </a:r>
          </a:p>
          <a:p>
            <a:pPr algn="ctr"/>
            <a:r>
              <a:rPr lang="it-IT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Il Gruppo Consultivo Europeo dei Consumatori</a:t>
            </a:r>
            <a:endParaRPr lang="it-IT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2580" y="97051"/>
            <a:ext cx="1591908" cy="117170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500319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43608" y="1445875"/>
            <a:ext cx="72008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La legislazione in materia di consumo si è evoluta in maniera graduale </a:t>
            </a:r>
            <a:r>
              <a:rPr lang="it-IT" sz="1600" b="1" dirty="0"/>
              <a:t>e per certi versi, accidentata, </a:t>
            </a:r>
            <a:r>
              <a:rPr lang="it-IT" sz="1600" b="1" dirty="0">
                <a:solidFill>
                  <a:srgbClr val="FF0000"/>
                </a:solidFill>
              </a:rPr>
              <a:t>fino alla consacrazione </a:t>
            </a:r>
            <a:r>
              <a:rPr lang="it-IT" sz="1600" b="1" dirty="0" smtClean="0">
                <a:solidFill>
                  <a:srgbClr val="FF0000"/>
                </a:solidFill>
              </a:rPr>
              <a:t>nel </a:t>
            </a:r>
            <a:r>
              <a:rPr lang="it-IT" sz="1600" b="1" dirty="0">
                <a:solidFill>
                  <a:srgbClr val="FF0000"/>
                </a:solidFill>
              </a:rPr>
              <a:t>Codice del Consumo</a:t>
            </a:r>
            <a:r>
              <a:rPr lang="it-IT" sz="1600" b="1" dirty="0"/>
              <a:t>, introdotto con il </a:t>
            </a:r>
            <a:r>
              <a:rPr lang="it-IT" sz="1600" b="1" i="1" dirty="0" err="1"/>
              <a:t>D.Lgs.</a:t>
            </a:r>
            <a:r>
              <a:rPr lang="it-IT" sz="1600" b="1" i="1" dirty="0"/>
              <a:t> n. 206/2005</a:t>
            </a:r>
            <a:r>
              <a:rPr lang="it-IT" sz="1600" b="1" dirty="0"/>
              <a:t>. </a:t>
            </a:r>
            <a:endParaRPr lang="it-IT" sz="1600" b="1" dirty="0" smtClean="0"/>
          </a:p>
          <a:p>
            <a:pPr algn="just"/>
            <a:endParaRPr lang="it-IT" sz="1600" b="1" dirty="0"/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L’esigenza di introdurre norme correttive a tutela dei consumatori è stata avvertita a livello europeo come strumento per tutelare la concorrenza. </a:t>
            </a:r>
          </a:p>
        </p:txBody>
      </p:sp>
      <p:sp>
        <p:nvSpPr>
          <p:cNvPr id="3" name="Rettangolo 2"/>
          <p:cNvSpPr/>
          <p:nvPr/>
        </p:nvSpPr>
        <p:spPr>
          <a:xfrm>
            <a:off x="1979712" y="520350"/>
            <a:ext cx="511256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Evoluzione della legislazione in materia di consumo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043608" y="3070701"/>
            <a:ext cx="72008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Con il Trattato di Roma del 1957 </a:t>
            </a:r>
            <a:r>
              <a:rPr lang="it-IT" sz="1600" b="1" dirty="0"/>
              <a:t>che ha istituito il mercato comune dando il via alla libera circolazione delle merci, </a:t>
            </a:r>
            <a:r>
              <a:rPr lang="it-IT" sz="1600" b="1" dirty="0">
                <a:solidFill>
                  <a:srgbClr val="FF0000"/>
                </a:solidFill>
              </a:rPr>
              <a:t>ha iniziato a prendere corpo la tutela del consumatore come strumento per assicurare la libertà dei commerci tra i paesi aderenti al </a:t>
            </a:r>
            <a:r>
              <a:rPr lang="it-IT" sz="1600" b="1" dirty="0" smtClean="0">
                <a:solidFill>
                  <a:srgbClr val="FF0000"/>
                </a:solidFill>
              </a:rPr>
              <a:t>Trattato</a:t>
            </a:r>
            <a:r>
              <a:rPr lang="it-IT" sz="1600" b="1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6" name="Rettangolo 5"/>
          <p:cNvSpPr/>
          <p:nvPr/>
        </p:nvSpPr>
        <p:spPr>
          <a:xfrm>
            <a:off x="1043608" y="4437112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Nel 1975 la risoluzione CEE </a:t>
            </a:r>
            <a:r>
              <a:rPr lang="it-IT" sz="1600" b="1" dirty="0" smtClean="0">
                <a:solidFill>
                  <a:srgbClr val="FF0000"/>
                </a:solidFill>
              </a:rPr>
              <a:t>ha individuato </a:t>
            </a:r>
            <a:r>
              <a:rPr lang="it-IT" sz="1600" b="1" dirty="0">
                <a:solidFill>
                  <a:srgbClr val="FF0000"/>
                </a:solidFill>
              </a:rPr>
              <a:t>le linee programmatiche in materia di tutela dei consumi </a:t>
            </a:r>
            <a:r>
              <a:rPr lang="it-IT" sz="1600" b="1" dirty="0"/>
              <a:t>che vanno dalla </a:t>
            </a:r>
            <a:r>
              <a:rPr lang="it-IT" sz="1600" b="1" dirty="0">
                <a:solidFill>
                  <a:srgbClr val="FF0000"/>
                </a:solidFill>
              </a:rPr>
              <a:t>tutela della salute e sicurezza del consumatore</a:t>
            </a:r>
            <a:r>
              <a:rPr lang="it-IT" sz="1600" b="1" dirty="0"/>
              <a:t>, alla </a:t>
            </a:r>
            <a:r>
              <a:rPr lang="it-IT" sz="1600" b="1" dirty="0">
                <a:solidFill>
                  <a:srgbClr val="FF0000"/>
                </a:solidFill>
              </a:rPr>
              <a:t>corretta informazione ed educazione</a:t>
            </a:r>
            <a:r>
              <a:rPr lang="it-IT" sz="1600" b="1" dirty="0"/>
              <a:t>.</a:t>
            </a:r>
            <a:r>
              <a:rPr lang="it-IT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805" y="290723"/>
            <a:ext cx="1775190" cy="8285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792102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979712" y="520350"/>
            <a:ext cx="511256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Evoluzione della legislazione in materia di consumo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043608" y="1805915"/>
            <a:ext cx="72008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/>
              <a:t>Ulteriore passo avanti viene fatto dal </a:t>
            </a:r>
            <a:r>
              <a:rPr lang="it-IT" sz="1600" b="1" dirty="0">
                <a:solidFill>
                  <a:srgbClr val="FF0000"/>
                </a:solidFill>
              </a:rPr>
              <a:t>Trattato di </a:t>
            </a:r>
            <a:r>
              <a:rPr lang="it-IT" sz="1600" b="1" dirty="0" err="1">
                <a:solidFill>
                  <a:srgbClr val="FF0000"/>
                </a:solidFill>
              </a:rPr>
              <a:t>Mastricht</a:t>
            </a:r>
            <a:r>
              <a:rPr lang="it-IT" sz="1600" b="1" dirty="0">
                <a:solidFill>
                  <a:srgbClr val="FF0000"/>
                </a:solidFill>
              </a:rPr>
              <a:t> del 1992 il quale ha dedicato un titolo alla tutela del consumatore nei confronti del quale </a:t>
            </a:r>
            <a:r>
              <a:rPr lang="it-IT" sz="1600" b="1" u="sng" dirty="0">
                <a:solidFill>
                  <a:srgbClr val="FF0000"/>
                </a:solidFill>
              </a:rPr>
              <a:t>devono essere adottati livelli di protezione elevati.</a:t>
            </a:r>
            <a:r>
              <a:rPr lang="it-IT" sz="1600" b="1" dirty="0">
                <a:solidFill>
                  <a:srgbClr val="FF0000"/>
                </a:solidFill>
              </a:rPr>
              <a:t> 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 algn="just"/>
            <a:endParaRPr lang="it-IT" sz="16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1600" b="1" dirty="0" smtClean="0"/>
              <a:t>Con </a:t>
            </a:r>
            <a:r>
              <a:rPr lang="it-IT" sz="1600" b="1" dirty="0"/>
              <a:t>il Trattato di </a:t>
            </a:r>
            <a:r>
              <a:rPr lang="it-IT" sz="1600" b="1" dirty="0" err="1" smtClean="0"/>
              <a:t>Mastricht</a:t>
            </a:r>
            <a:r>
              <a:rPr lang="it-IT" sz="1600" b="1" dirty="0" smtClean="0"/>
              <a:t> </a:t>
            </a:r>
            <a:r>
              <a:rPr lang="it-IT" sz="1600" b="1" dirty="0"/>
              <a:t>la figura del consumatore entra a far parte del sistema di protezione della normativa comunitaria non più solo in via indiretta.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043608" y="3827696"/>
            <a:ext cx="7200800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/>
              <a:t>L’art. 129 del Trattato di </a:t>
            </a:r>
            <a:r>
              <a:rPr lang="it-IT" sz="1600" b="1" dirty="0" err="1"/>
              <a:t>Mastricht</a:t>
            </a:r>
            <a:r>
              <a:rPr lang="it-IT" sz="1600" b="1" dirty="0"/>
              <a:t> è stato modificato dal </a:t>
            </a:r>
            <a:r>
              <a:rPr lang="it-IT" sz="1600" b="1" dirty="0">
                <a:solidFill>
                  <a:srgbClr val="FF0000"/>
                </a:solidFill>
              </a:rPr>
              <a:t>Trattato di Amsterdam del 1997</a:t>
            </a:r>
            <a:r>
              <a:rPr lang="it-IT" sz="1600" b="1" dirty="0"/>
              <a:t> nel quale </a:t>
            </a:r>
            <a:r>
              <a:rPr lang="it-IT" sz="1600" b="1" dirty="0">
                <a:solidFill>
                  <a:srgbClr val="FF0000"/>
                </a:solidFill>
              </a:rPr>
              <a:t>la Comunità si impegna a “promuovere gli interessi dei consumatori e ad assicurare un livello elevato di protezione”. </a:t>
            </a:r>
          </a:p>
          <a:p>
            <a:pPr algn="just"/>
            <a:r>
              <a:rPr lang="it-IT" sz="1600" b="1" dirty="0"/>
              <a:t>Con tale espressione </a:t>
            </a:r>
            <a:r>
              <a:rPr lang="it-IT" sz="1600" b="1" dirty="0">
                <a:solidFill>
                  <a:srgbClr val="FF0000"/>
                </a:solidFill>
              </a:rPr>
              <a:t>il legislatore comunitario non si limita ad un generico obbligo di protezione ma a iniziative propositive dirette a migliorare continuamente la tutela del consumatore</a:t>
            </a:r>
            <a:r>
              <a:rPr lang="it-IT" sz="1600" b="1" dirty="0"/>
              <a:t> come necessaria tappa per garantire uno sviluppo sostenibile del mercato europeo.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805" y="290723"/>
            <a:ext cx="1775190" cy="8285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086253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979712" y="520350"/>
            <a:ext cx="511256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Evoluzione della legislazione in materia di consumo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043608" y="1556792"/>
            <a:ext cx="7200800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23 ottobre 2005 è entrato in </a:t>
            </a:r>
            <a:r>
              <a:rPr lang="it-IT" sz="1600" b="1" dirty="0" smtClean="0">
                <a:solidFill>
                  <a:srgbClr val="FF0000"/>
                </a:solidFill>
              </a:rPr>
              <a:t>vigore, in Italia, </a:t>
            </a:r>
            <a:r>
              <a:rPr lang="it-IT" sz="1600" b="1" dirty="0">
                <a:solidFill>
                  <a:srgbClr val="FF0000"/>
                </a:solidFill>
              </a:rPr>
              <a:t>il </a:t>
            </a:r>
            <a:r>
              <a:rPr lang="it-IT" sz="1600" b="1" dirty="0" smtClean="0">
                <a:solidFill>
                  <a:srgbClr val="FF0000"/>
                </a:solidFill>
              </a:rPr>
              <a:t>Codice </a:t>
            </a:r>
            <a:r>
              <a:rPr lang="it-IT" sz="1600" b="1" dirty="0">
                <a:solidFill>
                  <a:srgbClr val="FF0000"/>
                </a:solidFill>
              </a:rPr>
              <a:t>del </a:t>
            </a:r>
            <a:r>
              <a:rPr lang="it-IT" sz="1600" b="1" dirty="0" smtClean="0">
                <a:solidFill>
                  <a:srgbClr val="FF0000"/>
                </a:solidFill>
              </a:rPr>
              <a:t>consumo </a:t>
            </a:r>
            <a:r>
              <a:rPr lang="it-IT" sz="1600" b="1" dirty="0" smtClean="0"/>
              <a:t>(</a:t>
            </a:r>
            <a:r>
              <a:rPr lang="it-IT" sz="1600" b="1" dirty="0" err="1"/>
              <a:t>D.Lgs.</a:t>
            </a:r>
            <a:r>
              <a:rPr lang="it-IT" sz="1600" b="1" dirty="0"/>
              <a:t> 6 settembre 2005 n. </a:t>
            </a:r>
            <a:r>
              <a:rPr lang="it-IT" sz="1600" b="1" dirty="0" smtClean="0"/>
              <a:t>206). Questo </a:t>
            </a:r>
            <a:r>
              <a:rPr lang="it-IT" sz="1600" b="1" dirty="0"/>
              <a:t>testo </a:t>
            </a:r>
            <a:r>
              <a:rPr lang="it-IT" sz="1600" b="1" dirty="0" smtClean="0"/>
              <a:t>raccoglie </a:t>
            </a:r>
            <a:r>
              <a:rPr lang="it-IT" sz="1600" b="1" dirty="0"/>
              <a:t>e riassetta tutta la normativa in materia di diritti dei consumatori, riorganizzando in forma di ordinamento la disciplina dei rapporti intercorrenti tra il soggetto professionale e il consumatore e coordinando la disciplina italiana con quella comunitaria.</a:t>
            </a:r>
          </a:p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Codice del consumo rappresenta un intervento che si allinea alle analoghe legislazioni di settore presenti in altri paesi </a:t>
            </a:r>
            <a:r>
              <a:rPr lang="it-IT" sz="1600" b="1" dirty="0" smtClean="0">
                <a:solidFill>
                  <a:srgbClr val="FF0000"/>
                </a:solidFill>
              </a:rPr>
              <a:t>europei.</a:t>
            </a:r>
            <a:endParaRPr lang="it-IT" sz="1600" b="1" dirty="0">
              <a:solidFill>
                <a:srgbClr val="FF0000"/>
              </a:solidFill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043608" y="3554432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Il Codice del consumo ha </a:t>
            </a:r>
            <a:r>
              <a:rPr lang="it-IT" sz="1600" b="1" dirty="0">
                <a:solidFill>
                  <a:srgbClr val="FF0000"/>
                </a:solidFill>
              </a:rPr>
              <a:t>comunque subito, a sua volta, interventi modificativi</a:t>
            </a:r>
            <a:r>
              <a:rPr lang="it-IT" sz="1600" b="1" dirty="0"/>
              <a:t>, primo fra i quali il </a:t>
            </a:r>
            <a:r>
              <a:rPr lang="it-IT" sz="1600" b="1" i="1" dirty="0" err="1">
                <a:solidFill>
                  <a:srgbClr val="FF0000"/>
                </a:solidFill>
              </a:rPr>
              <a:t>D.Lgs.</a:t>
            </a:r>
            <a:r>
              <a:rPr lang="it-IT" sz="1600" b="1" i="1" dirty="0">
                <a:solidFill>
                  <a:srgbClr val="FF0000"/>
                </a:solidFill>
              </a:rPr>
              <a:t> n. 221/2007</a:t>
            </a:r>
            <a:r>
              <a:rPr lang="it-IT" sz="1600" b="1" dirty="0">
                <a:solidFill>
                  <a:srgbClr val="FF0000"/>
                </a:solidFill>
              </a:rPr>
              <a:t> contenente “Disposizioni correttive e integrative del </a:t>
            </a:r>
            <a:r>
              <a:rPr lang="it-IT" sz="1600" b="1" dirty="0" err="1">
                <a:solidFill>
                  <a:srgbClr val="FF0000"/>
                </a:solidFill>
              </a:rPr>
              <a:t>D.Lgs.</a:t>
            </a:r>
            <a:r>
              <a:rPr lang="it-IT" sz="1600" b="1" dirty="0">
                <a:solidFill>
                  <a:srgbClr val="FF0000"/>
                </a:solidFill>
              </a:rPr>
              <a:t> 6 settembre 2005 n. 206 recante Codice del Consumo”.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043608" y="4706560"/>
            <a:ext cx="72008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Altra importante modifica </a:t>
            </a:r>
            <a:r>
              <a:rPr lang="it-IT" sz="1600" b="1" dirty="0"/>
              <a:t>è stata introdotta dalla </a:t>
            </a:r>
            <a:r>
              <a:rPr lang="it-IT" sz="1600" b="1" i="1" dirty="0"/>
              <a:t>L. 23 luglio 2009 n. 99</a:t>
            </a:r>
            <a:r>
              <a:rPr lang="it-IT" sz="1600" b="1" dirty="0"/>
              <a:t>, la quale </a:t>
            </a:r>
            <a:r>
              <a:rPr lang="it-IT" sz="1600" b="1" dirty="0">
                <a:solidFill>
                  <a:srgbClr val="FF0000"/>
                </a:solidFill>
              </a:rPr>
              <a:t>ha modificato l’</a:t>
            </a:r>
            <a:r>
              <a:rPr lang="it-IT" sz="1600" b="1" i="1" dirty="0">
                <a:solidFill>
                  <a:srgbClr val="FF0000"/>
                </a:solidFill>
              </a:rPr>
              <a:t>art. 140 bis</a:t>
            </a:r>
            <a:r>
              <a:rPr lang="it-IT" sz="1600" b="1" dirty="0">
                <a:solidFill>
                  <a:srgbClr val="FF0000"/>
                </a:solidFill>
              </a:rPr>
              <a:t> del Codice del Consumo relativo alle azioni di classe</a:t>
            </a:r>
            <a:r>
              <a:rPr lang="it-IT" sz="1600" b="1" dirty="0"/>
              <a:t>. </a:t>
            </a:r>
            <a:r>
              <a:rPr lang="it-IT" sz="1600" b="1" u="sng" dirty="0"/>
              <a:t>Tale modifica non ha introdotto una vera e propria </a:t>
            </a:r>
            <a:r>
              <a:rPr lang="it-IT" sz="1600" b="1" u="sng" dirty="0" err="1"/>
              <a:t>class</a:t>
            </a:r>
            <a:r>
              <a:rPr lang="it-IT" sz="1600" b="1" u="sng" dirty="0"/>
              <a:t> </a:t>
            </a:r>
            <a:r>
              <a:rPr lang="it-IT" sz="1600" b="1" u="sng" dirty="0" err="1"/>
              <a:t>action</a:t>
            </a:r>
            <a:r>
              <a:rPr lang="it-IT" sz="1600" b="1" u="sng" dirty="0"/>
              <a:t> sul modello </a:t>
            </a:r>
            <a:r>
              <a:rPr lang="it-IT" sz="1600" b="1" u="sng" dirty="0" smtClean="0"/>
              <a:t>statunitense.</a:t>
            </a:r>
            <a:endParaRPr lang="it-IT" sz="1600" b="1" u="sng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805" y="290723"/>
            <a:ext cx="1775190" cy="8285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1613338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979712" y="520350"/>
            <a:ext cx="511256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Evoluzione della legislazione in materia di consumo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971600" y="1569567"/>
            <a:ext cx="72008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Nel corso degli anni questa politica ha assicurato ai consumatori un alto grado di sicurezza in vari settori. 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 algn="just"/>
            <a:endParaRPr lang="it-IT" sz="1600" b="1" dirty="0" smtClean="0">
              <a:solidFill>
                <a:srgbClr val="FF0000"/>
              </a:solidFill>
            </a:endParaRPr>
          </a:p>
          <a:p>
            <a:pPr algn="just"/>
            <a:r>
              <a:rPr lang="it-IT" sz="1600" b="1" dirty="0" smtClean="0"/>
              <a:t>In particolare sono </a:t>
            </a:r>
            <a:r>
              <a:rPr lang="it-IT" sz="1600" b="1" dirty="0"/>
              <a:t>in vigore misure specifiche per </a:t>
            </a:r>
            <a:r>
              <a:rPr lang="it-IT" sz="1600" b="1" dirty="0">
                <a:solidFill>
                  <a:srgbClr val="FF0000"/>
                </a:solidFill>
              </a:rPr>
              <a:t>i giocattoli</a:t>
            </a:r>
            <a:r>
              <a:rPr lang="it-IT" sz="1600" b="1" dirty="0"/>
              <a:t>, </a:t>
            </a:r>
            <a:r>
              <a:rPr lang="it-IT" sz="1600" b="1" dirty="0">
                <a:solidFill>
                  <a:srgbClr val="FF0000"/>
                </a:solidFill>
              </a:rPr>
              <a:t>le attrezzature di protezione individuale</a:t>
            </a:r>
            <a:r>
              <a:rPr lang="it-IT" sz="1600" b="1" dirty="0"/>
              <a:t>, </a:t>
            </a:r>
            <a:r>
              <a:rPr lang="it-IT" sz="1600" b="1" dirty="0">
                <a:solidFill>
                  <a:srgbClr val="FF0000"/>
                </a:solidFill>
              </a:rPr>
              <a:t>le apparecchiature elettriche</a:t>
            </a:r>
            <a:r>
              <a:rPr lang="it-IT" sz="1600" b="1" dirty="0"/>
              <a:t>, </a:t>
            </a:r>
            <a:r>
              <a:rPr lang="it-IT" sz="1600" b="1" dirty="0">
                <a:solidFill>
                  <a:srgbClr val="FF0000"/>
                </a:solidFill>
              </a:rPr>
              <a:t>i cosmetici</a:t>
            </a:r>
            <a:r>
              <a:rPr lang="it-IT" sz="1600" b="1" dirty="0"/>
              <a:t>, </a:t>
            </a:r>
            <a:r>
              <a:rPr lang="it-IT" sz="1600" b="1" dirty="0">
                <a:solidFill>
                  <a:srgbClr val="FF0000"/>
                </a:solidFill>
              </a:rPr>
              <a:t>i prodotti farmaceutici</a:t>
            </a:r>
            <a:r>
              <a:rPr lang="it-IT" sz="1600" b="1" dirty="0"/>
              <a:t>, </a:t>
            </a:r>
            <a:r>
              <a:rPr lang="it-IT" sz="1600" b="1" dirty="0">
                <a:solidFill>
                  <a:srgbClr val="FF0000"/>
                </a:solidFill>
              </a:rPr>
              <a:t>i macchinari e le imbarcazioni da diporto.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971600" y="3344291"/>
            <a:ext cx="72008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Nel gennaio 2004, l'UE ha introdotto norme più severe sul ritiro dal commercio dei prodotti difettosi.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971600" y="4204245"/>
            <a:ext cx="72008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 principali prodotti a rischio sono i giocattoli, seguiti dalle apparecchiature elettriche e dai dispositivi di illuminazione. 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 algn="just"/>
            <a:endParaRPr lang="it-IT" sz="1600" b="1" dirty="0"/>
          </a:p>
          <a:p>
            <a:pPr algn="just"/>
            <a:r>
              <a:rPr lang="it-IT" sz="1600" b="1" dirty="0" smtClean="0"/>
              <a:t>Le </a:t>
            </a:r>
            <a:r>
              <a:rPr lang="it-IT" sz="1600" b="1" dirty="0"/>
              <a:t>nuove norme stabiliscono anche prescrizioni sulla sicurezza di prodotti quali attrezzature </a:t>
            </a:r>
            <a:r>
              <a:rPr lang="it-IT" sz="1600" b="1" dirty="0" smtClean="0"/>
              <a:t>sportive e per parchi giochi, </a:t>
            </a:r>
            <a:r>
              <a:rPr lang="it-IT" sz="1600" b="1" dirty="0"/>
              <a:t>articoli di puericultura, apparecchi a gas e la quasi totalità dei prodotti per la casa, tra cui tessuti e mobili.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805" y="290723"/>
            <a:ext cx="1775190" cy="8285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7448699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19672" y="1707773"/>
            <a:ext cx="6048672" cy="313932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b="1" dirty="0"/>
              <a:t>Il presente lavoro, prendendo spunto dal presupposto </a:t>
            </a:r>
            <a:r>
              <a:rPr lang="x-none" b="1"/>
              <a:t>che o</a:t>
            </a:r>
            <a:r>
              <a:rPr lang="it-IT" b="1" dirty="0" err="1"/>
              <a:t>gni</a:t>
            </a:r>
            <a:r>
              <a:rPr lang="x-none" b="1"/>
              <a:t> cittadino è anche un consumatore</a:t>
            </a:r>
            <a:r>
              <a:rPr lang="it-IT" b="1" dirty="0"/>
              <a:t>, si prefigge di mostrare,  </a:t>
            </a:r>
            <a:r>
              <a:rPr lang="x-none" b="1"/>
              <a:t>in modo sintetico e sicuramente non esaustivo</a:t>
            </a:r>
            <a:r>
              <a:rPr lang="it-IT" b="1" dirty="0"/>
              <a:t>, come </a:t>
            </a:r>
            <a:r>
              <a:rPr lang="x-none" b="1"/>
              <a:t>l'Unione europea</a:t>
            </a:r>
            <a:r>
              <a:rPr lang="it-IT" b="1" dirty="0"/>
              <a:t>: </a:t>
            </a:r>
            <a:endParaRPr lang="it-IT" b="1" dirty="0" smtClean="0"/>
          </a:p>
          <a:p>
            <a:pPr algn="just"/>
            <a:endParaRPr lang="it-IT" b="1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si impegna</a:t>
            </a:r>
            <a:r>
              <a:rPr lang="it-IT" b="1" dirty="0"/>
              <a:t> per</a:t>
            </a:r>
            <a:r>
              <a:rPr lang="x-none" b="1"/>
              <a:t> tutelare la salute, la sicurezza e il benessere economico dei cittadini</a:t>
            </a:r>
            <a:r>
              <a:rPr lang="it-IT" b="1" dirty="0"/>
              <a:t>;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x-none" b="1">
                <a:solidFill>
                  <a:srgbClr val="FF0000"/>
                </a:solidFill>
              </a:rPr>
              <a:t>cerca</a:t>
            </a:r>
            <a:r>
              <a:rPr lang="x-none" b="1"/>
              <a:t> di </a:t>
            </a:r>
            <a:r>
              <a:rPr lang="it-IT" b="1" dirty="0"/>
              <a:t>aiutare i consumatori a </a:t>
            </a:r>
            <a:r>
              <a:rPr lang="x-none" b="1"/>
              <a:t>salvaguardare i loro interessi</a:t>
            </a:r>
            <a:r>
              <a:rPr lang="it-IT" b="1" dirty="0"/>
              <a:t>;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x-none" b="1">
                <a:solidFill>
                  <a:srgbClr val="FF0000"/>
                </a:solidFill>
              </a:rPr>
              <a:t>incoraggia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/>
              <a:t>la </a:t>
            </a:r>
            <a:r>
              <a:rPr lang="x-none" b="1"/>
              <a:t>crea</a:t>
            </a:r>
            <a:r>
              <a:rPr lang="it-IT" b="1" dirty="0"/>
              <a:t>zione </a:t>
            </a:r>
            <a:r>
              <a:rPr lang="x-none" b="1"/>
              <a:t>e </a:t>
            </a:r>
            <a:r>
              <a:rPr lang="it-IT" b="1" dirty="0"/>
              <a:t>l</a:t>
            </a:r>
            <a:r>
              <a:rPr lang="x-none" b="1"/>
              <a:t>a gesti</a:t>
            </a:r>
            <a:r>
              <a:rPr lang="it-IT" b="1" dirty="0" err="1"/>
              <a:t>one</a:t>
            </a:r>
            <a:r>
              <a:rPr lang="x-none" b="1"/>
              <a:t> associazioni autonome di consumatori.</a:t>
            </a:r>
            <a:endParaRPr lang="it-IT" b="1" dirty="0"/>
          </a:p>
        </p:txBody>
      </p:sp>
      <p:sp>
        <p:nvSpPr>
          <p:cNvPr id="6" name="Rettangolo 5"/>
          <p:cNvSpPr/>
          <p:nvPr/>
        </p:nvSpPr>
        <p:spPr>
          <a:xfrm>
            <a:off x="2361458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Introduzione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73286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979712" y="520350"/>
            <a:ext cx="511256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Evoluzione della legislazione in materia di consumo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043608" y="1830303"/>
            <a:ext cx="7200800" cy="286232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b="1" dirty="0"/>
              <a:t>Nel corso degli anni </a:t>
            </a:r>
            <a:r>
              <a:rPr lang="it-IT" b="1" dirty="0">
                <a:solidFill>
                  <a:srgbClr val="FF0000"/>
                </a:solidFill>
              </a:rPr>
              <a:t>sono stati presi provvedimenti per salvaguardare gli interessi più generali dei consumatori </a:t>
            </a:r>
            <a:r>
              <a:rPr lang="it-IT" b="1" dirty="0"/>
              <a:t>in settori quali</a:t>
            </a:r>
            <a:r>
              <a:rPr lang="it-IT" b="1" dirty="0" smtClean="0"/>
              <a:t>:</a:t>
            </a:r>
          </a:p>
          <a:p>
            <a:pPr algn="just"/>
            <a:endParaRPr lang="it-IT" b="1" dirty="0"/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le prassi commerciali s</a:t>
            </a:r>
            <a:r>
              <a:rPr lang="it-IT" b="1" dirty="0" smtClean="0">
                <a:solidFill>
                  <a:srgbClr val="FF0000"/>
                </a:solidFill>
              </a:rPr>
              <a:t>corrette</a:t>
            </a:r>
            <a:r>
              <a:rPr lang="it-IT" b="1" dirty="0">
                <a:solidFill>
                  <a:srgbClr val="FF0000"/>
                </a:solidFill>
              </a:rPr>
              <a:t>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la pubblicità ingannevole e comparativa;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gli indicatori dei prezzi e l'etichettatura;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le clausole contrattuali vessatorie;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la vendita a distanza e la vendita a domicilio;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la multiproprietà e le vacanze "tutto compreso";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i diritti dei viaggiatori.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4805" y="290723"/>
            <a:ext cx="1775190" cy="82858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575263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979712" y="520350"/>
            <a:ext cx="511256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iniziative della Comunità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negli </a:t>
            </a: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ultimi vent’anni</a:t>
            </a:r>
          </a:p>
        </p:txBody>
      </p:sp>
      <p:sp>
        <p:nvSpPr>
          <p:cNvPr id="9" name="Rettangolo 8"/>
          <p:cNvSpPr/>
          <p:nvPr/>
        </p:nvSpPr>
        <p:spPr>
          <a:xfrm>
            <a:off x="971600" y="1394773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/>
              <a:t>All'interno della Comunità Europea </a:t>
            </a:r>
            <a:r>
              <a:rPr lang="it-IT" sz="1600" b="1" dirty="0" smtClean="0">
                <a:solidFill>
                  <a:srgbClr val="FF0000"/>
                </a:solidFill>
              </a:rPr>
              <a:t>i </a:t>
            </a:r>
            <a:r>
              <a:rPr lang="it-IT" sz="1600" b="1" dirty="0">
                <a:solidFill>
                  <a:srgbClr val="FF0000"/>
                </a:solidFill>
              </a:rPr>
              <a:t>primi anni ottanta furono caratterizzati da interventi settoriali che riguardavano l'informazione del consumatore, la pubblicità e le garanzie post-vendita.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971600" y="2780928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primo luglio 1987 è entrato in vigore l'Atto Unico </a:t>
            </a:r>
            <a:r>
              <a:rPr lang="it-IT" sz="1600" b="1" dirty="0" smtClean="0">
                <a:solidFill>
                  <a:srgbClr val="FF0000"/>
                </a:solidFill>
              </a:rPr>
              <a:t>Europeo</a:t>
            </a:r>
            <a:r>
              <a:rPr lang="it-IT" sz="1600" b="1" dirty="0" smtClean="0"/>
              <a:t> </a:t>
            </a:r>
            <a:r>
              <a:rPr lang="it-IT" sz="1600" b="1" dirty="0" smtClean="0">
                <a:solidFill>
                  <a:srgbClr val="FF0000"/>
                </a:solidFill>
              </a:rPr>
              <a:t>ed </a:t>
            </a:r>
            <a:r>
              <a:rPr lang="it-IT" sz="1600" b="1" dirty="0">
                <a:solidFill>
                  <a:srgbClr val="FF0000"/>
                </a:solidFill>
              </a:rPr>
              <a:t>è stato rafforzato il ruolo del comitato economico e sociale, che ha competenza in materia di protezione del consumatore. 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971600" y="3933056"/>
            <a:ext cx="72008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/>
              <a:t>Successivamente, </a:t>
            </a:r>
            <a:r>
              <a:rPr lang="it-IT" sz="1600" b="1" dirty="0">
                <a:solidFill>
                  <a:srgbClr val="FF0000"/>
                </a:solidFill>
              </a:rPr>
              <a:t>il trattato di Maastricht</a:t>
            </a:r>
            <a:r>
              <a:rPr lang="it-IT" sz="1600" b="1" dirty="0" smtClean="0">
                <a:solidFill>
                  <a:srgbClr val="FF0000"/>
                </a:solidFill>
              </a:rPr>
              <a:t>, </a:t>
            </a:r>
            <a:r>
              <a:rPr lang="it-IT" sz="1600" b="1" dirty="0"/>
              <a:t>che ha trasformato la Comunità Economica in Unione Europea, </a:t>
            </a:r>
            <a:r>
              <a:rPr lang="it-IT" sz="1600" b="1" dirty="0">
                <a:solidFill>
                  <a:srgbClr val="FF0000"/>
                </a:solidFill>
              </a:rPr>
              <a:t>ha previsto un apposito titolo dedicato alla protezione del consumatore</a:t>
            </a:r>
            <a:r>
              <a:rPr lang="it-IT" sz="1600" b="1" dirty="0"/>
              <a:t>, e ha attribuito all'Unione competenze specifiche in materia.</a:t>
            </a:r>
          </a:p>
        </p:txBody>
      </p:sp>
      <p:sp>
        <p:nvSpPr>
          <p:cNvPr id="6" name="Rettangolo 5"/>
          <p:cNvSpPr/>
          <p:nvPr/>
        </p:nvSpPr>
        <p:spPr>
          <a:xfrm>
            <a:off x="971600" y="5354632"/>
            <a:ext cx="7200800" cy="10772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L'Unione contribuisce ad un livello elevato di protezione dei consumatori, e promuove azioni di sostegno ed integrazione della politica svolta dagli stati membri al fine di tutelare la salute, gli interessi economici dei consumatori e di garantire loro un'adeguata informazione.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35021" cy="10012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646579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979712" y="520350"/>
            <a:ext cx="5112568" cy="61555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iniziative della Comunità negli ultimi vent’anni</a:t>
            </a:r>
          </a:p>
          <a:p>
            <a:pPr algn="ctr"/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piani di azione triennale</a:t>
            </a:r>
          </a:p>
        </p:txBody>
      </p:sp>
      <p:sp>
        <p:nvSpPr>
          <p:cNvPr id="9" name="Rettangolo 8"/>
          <p:cNvSpPr/>
          <p:nvPr/>
        </p:nvSpPr>
        <p:spPr>
          <a:xfrm>
            <a:off x="971600" y="2351782"/>
            <a:ext cx="7200800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A partire dal 1990 la Commissione CE ha iniziato l'elaborazione di piani strategici ad ampio respiro, i cosiddetti "piani triennali", </a:t>
            </a:r>
            <a:r>
              <a:rPr lang="it-IT" b="1" dirty="0"/>
              <a:t>aventi lo scopo di incidere realmente sulle politiche degli stati membri nei settori riguardanti la tutela dei consumatori, per giungere ad un effettivo ravvicinamento delle legislazioni.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35021" cy="10012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221748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979712" y="520350"/>
            <a:ext cx="5112568" cy="61555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iniziative della Comunità negli ultimi vent’anni</a:t>
            </a:r>
          </a:p>
          <a:p>
            <a:pPr algn="ctr"/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piani di azione triennale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971600" y="1359927"/>
            <a:ext cx="7200800" cy="329320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</a:t>
            </a:r>
            <a:r>
              <a:rPr lang="it-IT" sz="1600" b="1" dirty="0" smtClean="0">
                <a:solidFill>
                  <a:srgbClr val="FF0000"/>
                </a:solidFill>
              </a:rPr>
              <a:t>piano di azione triennale, </a:t>
            </a:r>
            <a:r>
              <a:rPr lang="it-IT" sz="1600" b="1" dirty="0">
                <a:solidFill>
                  <a:srgbClr val="FF0000"/>
                </a:solidFill>
              </a:rPr>
              <a:t>1990/1992, è stato caratterizzato da una intensa attività legislativa. </a:t>
            </a:r>
          </a:p>
          <a:p>
            <a:pPr algn="just"/>
            <a:r>
              <a:rPr lang="it-IT" sz="1600" b="1" dirty="0"/>
              <a:t>Tra le Direttive approvate si possono ricordare: </a:t>
            </a:r>
            <a:endParaRPr lang="it-IT" sz="1600" b="1" dirty="0" smtClean="0"/>
          </a:p>
          <a:p>
            <a:pPr algn="just"/>
            <a:endParaRPr lang="it-IT" sz="1600" b="1" dirty="0"/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la Direttiva sulla sicurezza generale dei prodotti </a:t>
            </a:r>
            <a:r>
              <a:rPr lang="it-IT" sz="1600" b="1" dirty="0"/>
              <a:t>(92/59CEE);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la Direttiva sulla etichettatura e la presentazione dei generi alimentari destinati al consumatore finale</a:t>
            </a:r>
            <a:r>
              <a:rPr lang="it-IT" sz="1600" b="1" dirty="0"/>
              <a:t> (90/496/CEE - 91/72/CEE - 91/238/CEE - 92/11/CEE);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la Direttiva sul ravvicinamento delle legislazioni in materia di credito al consumo </a:t>
            </a:r>
            <a:r>
              <a:rPr lang="it-IT" sz="1600" b="1" dirty="0"/>
              <a:t>(90/88/CEE);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la Direttiva sui viaggi, le vacanze ed i circuiti </a:t>
            </a:r>
            <a:r>
              <a:rPr lang="it-IT" sz="1600" b="1" dirty="0"/>
              <a:t>"tutto compreso" (90/314/CEE) </a:t>
            </a:r>
            <a:r>
              <a:rPr lang="it-IT" sz="1600" b="1" dirty="0">
                <a:solidFill>
                  <a:srgbClr val="FF0000"/>
                </a:solidFill>
              </a:rPr>
              <a:t>e sulle clausole stipulate nei contratti con i consumatori</a:t>
            </a:r>
            <a:r>
              <a:rPr lang="it-IT" sz="1600" b="1" dirty="0"/>
              <a:t> (93/13/CEE, approvata dal Consiglio il 5 aprile 1993 a conclusione di lavori preparatori iniziati nel 1990 - proposta 3/9/90 90/322).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971600" y="4780309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La seconda importante iniziativa del piano triennale </a:t>
            </a:r>
            <a:r>
              <a:rPr lang="it-IT" sz="1600" b="1" dirty="0" smtClean="0">
                <a:solidFill>
                  <a:srgbClr val="FF0000"/>
                </a:solidFill>
              </a:rPr>
              <a:t>1990/92 </a:t>
            </a:r>
            <a:r>
              <a:rPr lang="it-IT" sz="1600" b="1" dirty="0">
                <a:solidFill>
                  <a:srgbClr val="FF0000"/>
                </a:solidFill>
              </a:rPr>
              <a:t>consisteva i una serrata azione di informazione ed istruzione, quale indispensabile complemento delle misure legislative. </a:t>
            </a:r>
            <a:endParaRPr lang="it-IT" sz="1600" b="1" dirty="0" smtClean="0">
              <a:solidFill>
                <a:srgbClr val="FF0000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35021" cy="10012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08274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1043608" y="1455167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</a:t>
            </a:r>
            <a:r>
              <a:rPr lang="it-IT" sz="1600" b="1" dirty="0" smtClean="0">
                <a:solidFill>
                  <a:srgbClr val="FF0000"/>
                </a:solidFill>
              </a:rPr>
              <a:t>"</a:t>
            </a:r>
            <a:r>
              <a:rPr lang="it-IT" sz="1600" b="1" dirty="0">
                <a:solidFill>
                  <a:srgbClr val="FF0000"/>
                </a:solidFill>
              </a:rPr>
              <a:t>Piano triennale, che abbraccia il periodo" 1993/1995 è stato formulato con l'intento di consolidare il lavoro svolto dalla Commissione nei precedenti interventi. 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043608" y="2513802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/>
              <a:t>Una delle priorità è quindi stata quella di </a:t>
            </a:r>
            <a:r>
              <a:rPr lang="it-IT" sz="1600" b="1" dirty="0">
                <a:solidFill>
                  <a:srgbClr val="FF0000"/>
                </a:solidFill>
              </a:rPr>
              <a:t>migliorare l'informazione del consumatore, puntando al coordinamento ed al consolidamento delle politiche di comunicazione.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043608" y="3697868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/>
              <a:t>V</a:t>
            </a:r>
            <a:r>
              <a:rPr lang="it-IT" sz="1600" b="1" dirty="0" smtClean="0"/>
              <a:t>iene </a:t>
            </a:r>
            <a:r>
              <a:rPr lang="it-IT" sz="1600" b="1" dirty="0"/>
              <a:t>dato il massimo impulso ad iniziative editoriali, sia a livello di grande mercato che, in </a:t>
            </a:r>
            <a:r>
              <a:rPr lang="it-IT" sz="1600" b="1" dirty="0">
                <a:solidFill>
                  <a:srgbClr val="FF0000"/>
                </a:solidFill>
              </a:rPr>
              <a:t>collaborazione con le associazioni di consumatori,  a livello settoriale e nazionale.</a:t>
            </a:r>
          </a:p>
        </p:txBody>
      </p:sp>
      <p:sp>
        <p:nvSpPr>
          <p:cNvPr id="6" name="Rettangolo 5"/>
          <p:cNvSpPr/>
          <p:nvPr/>
        </p:nvSpPr>
        <p:spPr>
          <a:xfrm>
            <a:off x="1043608" y="4725144"/>
            <a:ext cx="7200800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Altri punti qualificanti </a:t>
            </a:r>
            <a:r>
              <a:rPr lang="it-IT" sz="1600" b="1" dirty="0"/>
              <a:t>del piano 1993/1995 sono stati </a:t>
            </a:r>
            <a:r>
              <a:rPr lang="it-IT" sz="1600" b="1" dirty="0">
                <a:solidFill>
                  <a:srgbClr val="FF0000"/>
                </a:solidFill>
              </a:rPr>
              <a:t>la ricerca di una maggiore efficacia nella protezione dei diritti dei consumatori</a:t>
            </a:r>
            <a:r>
              <a:rPr lang="it-IT" sz="1600" b="1" dirty="0"/>
              <a:t> agevolandone</a:t>
            </a:r>
            <a:r>
              <a:rPr lang="it-IT" sz="1600" b="1" dirty="0">
                <a:solidFill>
                  <a:srgbClr val="FF0000"/>
                </a:solidFill>
              </a:rPr>
              <a:t> l'accesso alla giustizia o la composizione extragiudiziale delle vertenze, </a:t>
            </a:r>
            <a:r>
              <a:rPr lang="it-IT" sz="1600" b="1" dirty="0"/>
              <a:t>ed </a:t>
            </a:r>
            <a:r>
              <a:rPr lang="it-IT" sz="1600" b="1" dirty="0">
                <a:solidFill>
                  <a:srgbClr val="FF0000"/>
                </a:solidFill>
              </a:rPr>
              <a:t>il tentativo di un migliore adeguamento dei servizi finanziari alle esigenze di certezza e sicurezza degli utenti.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35021" cy="1001266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1979712" y="520350"/>
            <a:ext cx="5112568" cy="61555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iniziative della Comunità negli ultimi vent’anni</a:t>
            </a:r>
          </a:p>
          <a:p>
            <a:pPr algn="ctr"/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piani di azione triennale</a:t>
            </a:r>
          </a:p>
        </p:txBody>
      </p:sp>
    </p:spTree>
    <p:extLst>
      <p:ext uri="{BB962C8B-B14F-4D97-AF65-F5344CB8AC3E}">
        <p14:creationId xmlns="" xmlns:p14="http://schemas.microsoft.com/office/powerpoint/2010/main" val="13358959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1043608" y="1484784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Il piano 1996/1998 è stato elaborato con l'obiettivo di completare il lavoro avviato con i piani precedenti</a:t>
            </a:r>
            <a:r>
              <a:rPr lang="it-IT" sz="1600" b="1" dirty="0"/>
              <a:t>, considerando l'esigenza di misure correttive e prendendo atto degli enormi cambiamenti già avvenuti ed in divenire all'interno dell'Unione.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043608" y="2564904"/>
            <a:ext cx="72008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Sempre in primo piano è la necessità di informare ed educare i consumatori</a:t>
            </a:r>
            <a:r>
              <a:rPr lang="it-IT" sz="1600" b="1" dirty="0"/>
              <a:t>, per metterli in grado di sfruttare appieno i cambiamenti tecnologici della società multimediale. </a:t>
            </a:r>
            <a:r>
              <a:rPr lang="it-IT" sz="1600" b="1" dirty="0" smtClean="0">
                <a:solidFill>
                  <a:srgbClr val="FF0000"/>
                </a:solidFill>
              </a:rPr>
              <a:t>Un </a:t>
            </a:r>
            <a:r>
              <a:rPr lang="it-IT" sz="1600" b="1" dirty="0">
                <a:solidFill>
                  <a:srgbClr val="FF0000"/>
                </a:solidFill>
              </a:rPr>
              <a:t>elevato livello di priorità ha il sostegno finanziario verso le associazioni di consumatori, tale da garantire uno sviluppo a breve e medio termine del movimento in tutta l'Europa del sud, </a:t>
            </a:r>
            <a:r>
              <a:rPr lang="it-IT" sz="1600" b="1" dirty="0"/>
              <a:t>dove tradizionalmente è esigua la presenza di tali strutture.</a:t>
            </a:r>
          </a:p>
        </p:txBody>
      </p:sp>
      <p:sp>
        <p:nvSpPr>
          <p:cNvPr id="6" name="Rettangolo 5"/>
          <p:cNvSpPr/>
          <p:nvPr/>
        </p:nvSpPr>
        <p:spPr>
          <a:xfrm>
            <a:off x="1043608" y="4293096"/>
            <a:ext cx="7200800" cy="206210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/>
              <a:t>I punti nove e dieci del documento programmatico sono poi estremamente innovativi e qualificanti, e riguardano rispettivamente: </a:t>
            </a:r>
            <a:endParaRPr lang="it-IT" sz="1600" b="1" dirty="0" smtClean="0"/>
          </a:p>
          <a:p>
            <a:pPr algn="just"/>
            <a:endParaRPr lang="it-IT" sz="1600" b="1" dirty="0" smtClean="0"/>
          </a:p>
          <a:p>
            <a:pPr marL="228600" indent="-228600" algn="just">
              <a:buAutoNum type="alphaLcParenR"/>
            </a:pPr>
            <a:r>
              <a:rPr lang="it-IT" sz="1600" b="1" dirty="0" smtClean="0">
                <a:solidFill>
                  <a:srgbClr val="FF0000"/>
                </a:solidFill>
              </a:rPr>
              <a:t>l'assistenza </a:t>
            </a:r>
            <a:r>
              <a:rPr lang="it-IT" sz="1600" b="1" dirty="0">
                <a:solidFill>
                  <a:srgbClr val="FF0000"/>
                </a:solidFill>
              </a:rPr>
              <a:t>giuridica e tecnica ai paesi dell'Europa centro orientale, al fine di promuovere gli interessi dei consumatori e l'attuazione di una politica efficace in loro favore (anche in vista di una auspicabile futura adesione all'Unione); </a:t>
            </a:r>
            <a:endParaRPr lang="it-IT" sz="1600" b="1" dirty="0" smtClean="0">
              <a:solidFill>
                <a:srgbClr val="FF0000"/>
              </a:solidFill>
            </a:endParaRPr>
          </a:p>
          <a:p>
            <a:pPr marL="228600" indent="-228600" algn="just">
              <a:buAutoNum type="alphaLcParenR"/>
            </a:pPr>
            <a:r>
              <a:rPr lang="it-IT" sz="1600" b="1" dirty="0" smtClean="0">
                <a:solidFill>
                  <a:srgbClr val="FF0000"/>
                </a:solidFill>
              </a:rPr>
              <a:t>l'elaborazione </a:t>
            </a:r>
            <a:r>
              <a:rPr lang="it-IT" sz="1600" b="1" dirty="0">
                <a:solidFill>
                  <a:srgbClr val="FF0000"/>
                </a:solidFill>
              </a:rPr>
              <a:t>di strategie adeguate per una politica dei consumatori all'interno delle politiche di supporto ai paesi in via di sviluppo.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35021" cy="1001266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1979712" y="520350"/>
            <a:ext cx="5112568" cy="61555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iniziative della Comunità negli ultimi vent’anni</a:t>
            </a:r>
          </a:p>
          <a:p>
            <a:pPr algn="ctr"/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piani di azione triennale</a:t>
            </a:r>
          </a:p>
        </p:txBody>
      </p:sp>
    </p:spTree>
    <p:extLst>
      <p:ext uri="{BB962C8B-B14F-4D97-AF65-F5344CB8AC3E}">
        <p14:creationId xmlns="" xmlns:p14="http://schemas.microsoft.com/office/powerpoint/2010/main" val="32406393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1043608" y="1484784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Il "Piano di azione in materia di politica dei consumatori 1999-2001" è stato caratterizzato da diversi eventi che hanno interessato in particolare la salute e la sicurezza dei consumatori. </a:t>
            </a:r>
            <a:endParaRPr lang="it-IT" sz="1600" b="1" dirty="0">
              <a:solidFill>
                <a:srgbClr val="FF0000"/>
              </a:solidFill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043608" y="2500306"/>
            <a:ext cx="7200800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 smtClean="0"/>
              <a:t>Un elemento significativo della ristrutturazione in seno alla Commissione è stato dato dalla </a:t>
            </a:r>
            <a:r>
              <a:rPr lang="it-IT" sz="1600" b="1" dirty="0" smtClean="0">
                <a:solidFill>
                  <a:srgbClr val="FF0000"/>
                </a:solidFill>
              </a:rPr>
              <a:t>concentrazione delle tematiche di protezione della salute dei consumatori in un'unica Direzione generale sotto la responsabilità di un unico Commissario.</a:t>
            </a:r>
            <a:r>
              <a:rPr lang="it-IT" sz="1600" b="1" dirty="0" smtClean="0"/>
              <a:t> L'aspetto più importante di questo </a:t>
            </a:r>
            <a:r>
              <a:rPr lang="it-IT" sz="1600" b="1" dirty="0" smtClean="0">
                <a:solidFill>
                  <a:srgbClr val="FF0000"/>
                </a:solidFill>
              </a:rPr>
              <a:t>cambiamento è consistito nell'affidare alla Direzione generale "Salute e tutela dei consumatori" la responsabilità della sicurezza alimentare lungo l'intera filiera alimentare</a:t>
            </a:r>
            <a:r>
              <a:rPr lang="it-IT" sz="1600" b="1" dirty="0" smtClean="0"/>
              <a:t>, "dai campi alla tavola".</a:t>
            </a:r>
            <a:endParaRPr lang="it-IT" sz="1600" b="1" dirty="0"/>
          </a:p>
        </p:txBody>
      </p:sp>
      <p:sp>
        <p:nvSpPr>
          <p:cNvPr id="6" name="Rettangolo 5"/>
          <p:cNvSpPr/>
          <p:nvPr/>
        </p:nvSpPr>
        <p:spPr>
          <a:xfrm>
            <a:off x="1043608" y="4542076"/>
            <a:ext cx="7200800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 smtClean="0"/>
              <a:t>A questo cambiamento organizzativo ha fatto rapidamente seguito </a:t>
            </a:r>
            <a:r>
              <a:rPr lang="it-IT" sz="1600" b="1" dirty="0" smtClean="0">
                <a:solidFill>
                  <a:srgbClr val="FF0000"/>
                </a:solidFill>
              </a:rPr>
              <a:t>l'adozione</a:t>
            </a:r>
            <a:r>
              <a:rPr lang="it-IT" sz="1600" b="1" dirty="0" smtClean="0"/>
              <a:t>, ad opera della Commissione, il 12 gennaio 2000, </a:t>
            </a:r>
            <a:r>
              <a:rPr lang="it-IT" sz="1600" b="1" dirty="0" smtClean="0">
                <a:solidFill>
                  <a:srgbClr val="FF0000"/>
                </a:solidFill>
              </a:rPr>
              <a:t>del Libro bianco sulla sicurezza alimentare. </a:t>
            </a: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</a:rPr>
              <a:t>Il Libro bianco intende realizzare lo standard più elevato possibile di sicurezza alimentare e stabilisce un piano di riforma radicale. </a:t>
            </a:r>
          </a:p>
          <a:p>
            <a:pPr algn="just"/>
            <a:r>
              <a:rPr lang="it-IT" sz="1600" b="1" dirty="0" smtClean="0"/>
              <a:t>Esso contiene </a:t>
            </a:r>
            <a:r>
              <a:rPr lang="it-IT" sz="1600" b="1" dirty="0" smtClean="0">
                <a:solidFill>
                  <a:srgbClr val="FF0000"/>
                </a:solidFill>
              </a:rPr>
              <a:t>proposte relative a un grande programma di riforma legislativa e alla creazione di una nuova autorità alimentare europea. </a:t>
            </a:r>
            <a:endParaRPr lang="it-IT" sz="1600" b="1" dirty="0">
              <a:solidFill>
                <a:srgbClr val="FF0000"/>
              </a:solidFill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35021" cy="1001266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1979712" y="520350"/>
            <a:ext cx="5112568" cy="61555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iniziative della Comunità negli ultimi vent’anni</a:t>
            </a:r>
          </a:p>
          <a:p>
            <a:pPr algn="ctr"/>
            <a:r>
              <a:rPr lang="it-IT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it-IT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piani di azione triennale</a:t>
            </a:r>
          </a:p>
        </p:txBody>
      </p:sp>
    </p:spTree>
    <p:extLst>
      <p:ext uri="{BB962C8B-B14F-4D97-AF65-F5344CB8AC3E}">
        <p14:creationId xmlns="" xmlns:p14="http://schemas.microsoft.com/office/powerpoint/2010/main" val="32406393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1043608" y="2351782"/>
            <a:ext cx="72008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Dal 2002 i piani </a:t>
            </a:r>
            <a:r>
              <a:rPr lang="it-IT" b="1" dirty="0">
                <a:solidFill>
                  <a:srgbClr val="FF0000"/>
                </a:solidFill>
              </a:rPr>
              <a:t>di azione sono passati da una strategia di azione triennale ad una strategia che abbraccia un quinquennio.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35021" cy="1001266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1547664" y="520350"/>
            <a:ext cx="5976664" cy="33855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strategie </a:t>
            </a:r>
            <a:r>
              <a:rPr lang="it-IT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 la politica dei </a:t>
            </a:r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consumatori </a:t>
            </a:r>
            <a:r>
              <a:rPr lang="it-IT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I piani quinquennali</a:t>
            </a:r>
            <a:endParaRPr lang="it-IT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145694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547664" y="520350"/>
            <a:ext cx="5976664" cy="61555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strategie dei consumatori negli ultimi piani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quinquennali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Strategia per la politica dei consumatori periodo 2002-2006</a:t>
            </a:r>
          </a:p>
        </p:txBody>
      </p:sp>
      <p:sp>
        <p:nvSpPr>
          <p:cNvPr id="9" name="Rettangolo 8"/>
          <p:cNvSpPr/>
          <p:nvPr/>
        </p:nvSpPr>
        <p:spPr>
          <a:xfrm>
            <a:off x="1043608" y="1484784"/>
            <a:ext cx="7200800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400" b="1" dirty="0"/>
              <a:t>Con la Comunicazione della Commissione, del 7 maggio 2002, l’Unione Europea ha fissato la “ Strategia per la politica dei consumatori </a:t>
            </a:r>
            <a:r>
              <a:rPr lang="it-IT" sz="1400" b="1" dirty="0" smtClean="0"/>
              <a:t>per </a:t>
            </a:r>
            <a:r>
              <a:rPr lang="it-IT" sz="1400" b="1" dirty="0"/>
              <a:t>il quinquennio 2000-2006</a:t>
            </a:r>
            <a:r>
              <a:rPr lang="it-IT" sz="1400" b="1" dirty="0" smtClean="0"/>
              <a:t>”.</a:t>
            </a:r>
          </a:p>
          <a:p>
            <a:pPr algn="just"/>
            <a:endParaRPr lang="it-IT" sz="1400" b="1" dirty="0"/>
          </a:p>
          <a:p>
            <a:pPr algn="just"/>
            <a:r>
              <a:rPr lang="it-IT" sz="1400" b="1" dirty="0"/>
              <a:t>Attraverso tale strategia </a:t>
            </a:r>
            <a:r>
              <a:rPr lang="it-IT" sz="1400" b="1" dirty="0">
                <a:solidFill>
                  <a:srgbClr val="FF0000"/>
                </a:solidFill>
              </a:rPr>
              <a:t>sono stati individuati i seguenti obiettivi da perseguire</a:t>
            </a:r>
            <a:r>
              <a:rPr lang="it-IT" sz="1400" b="1" dirty="0" smtClean="0"/>
              <a:t>:</a:t>
            </a:r>
          </a:p>
          <a:p>
            <a:pPr algn="just"/>
            <a:endParaRPr lang="it-IT" sz="1400" b="1" dirty="0"/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un elevato livello di protezione dei consumatori; 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l'applicazione effettiva delle regole di protezione dei consumatori;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la partecipazione delle organizzazioni dei consumatori alle politiche comunitarie.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043608" y="3429000"/>
            <a:ext cx="7200800" cy="73866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400" b="1" dirty="0">
                <a:solidFill>
                  <a:srgbClr val="FF0000"/>
                </a:solidFill>
              </a:rPr>
              <a:t>I tre obiettivi precitati sono destinati a facilitare l'integrazione degli interessi dei consumatori in tutte le altre politiche comunitarie</a:t>
            </a:r>
            <a:r>
              <a:rPr lang="it-IT" sz="1400" b="1" dirty="0"/>
              <a:t>, a </a:t>
            </a:r>
            <a:r>
              <a:rPr lang="it-IT" sz="1400" b="1" dirty="0">
                <a:solidFill>
                  <a:srgbClr val="FF0000"/>
                </a:solidFill>
              </a:rPr>
              <a:t>massimizzare i vantaggi del mercato unico </a:t>
            </a:r>
            <a:r>
              <a:rPr lang="it-IT" sz="1400" b="1" dirty="0"/>
              <a:t>per i consumatori e </a:t>
            </a:r>
            <a:r>
              <a:rPr lang="it-IT" sz="1400" b="1" dirty="0">
                <a:solidFill>
                  <a:srgbClr val="FF0000"/>
                </a:solidFill>
              </a:rPr>
              <a:t>a prepararsi all'ampliamento.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043608" y="4293096"/>
            <a:ext cx="7200800" cy="160043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400" b="1" dirty="0">
                <a:solidFill>
                  <a:srgbClr val="FF0000"/>
                </a:solidFill>
              </a:rPr>
              <a:t>Il campo d'applicazione della strategia è inerente</a:t>
            </a:r>
            <a:r>
              <a:rPr lang="it-IT" sz="1400" b="1" dirty="0" smtClean="0"/>
              <a:t>:</a:t>
            </a:r>
          </a:p>
          <a:p>
            <a:pPr algn="just"/>
            <a:endParaRPr lang="it-IT" sz="1400" b="1" dirty="0"/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la sicurezza dei </a:t>
            </a:r>
            <a:r>
              <a:rPr lang="it-IT" sz="1400" b="1" dirty="0" smtClean="0">
                <a:solidFill>
                  <a:srgbClr val="FF0000"/>
                </a:solidFill>
              </a:rPr>
              <a:t>consumatori</a:t>
            </a:r>
            <a:r>
              <a:rPr lang="it-IT" sz="1400" b="1" dirty="0">
                <a:solidFill>
                  <a:srgbClr val="FF0000"/>
                </a:solidFill>
              </a:rPr>
              <a:t>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le questioni economiche </a:t>
            </a:r>
            <a:r>
              <a:rPr lang="it-IT" sz="1400" b="1" dirty="0" smtClean="0">
                <a:solidFill>
                  <a:srgbClr val="FF0000"/>
                </a:solidFill>
              </a:rPr>
              <a:t>e giuridiche che </a:t>
            </a:r>
            <a:r>
              <a:rPr lang="it-IT" sz="1400" b="1" dirty="0">
                <a:solidFill>
                  <a:srgbClr val="FF0000"/>
                </a:solidFill>
              </a:rPr>
              <a:t>li riguardano sul mercato;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le informazione e l’educazione dei consumatori;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la promozione delle organizzazioni dei consumatori e il contributo di queste ultime all'elaborazione della politica dei consumatori</a:t>
            </a:r>
            <a:r>
              <a:rPr lang="it-IT" sz="1400" b="1" dirty="0" smtClean="0">
                <a:solidFill>
                  <a:srgbClr val="FF0000"/>
                </a:solidFill>
              </a:rPr>
              <a:t>.</a:t>
            </a:r>
            <a:endParaRPr lang="it-IT" sz="1400" dirty="0">
              <a:solidFill>
                <a:srgbClr val="FF0000"/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35021" cy="1001266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547664" y="520350"/>
            <a:ext cx="5976664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strategie </a:t>
            </a:r>
            <a:r>
              <a:rPr lang="it-IT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 la politica dei </a:t>
            </a:r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consumatori </a:t>
            </a:r>
            <a:r>
              <a:rPr lang="it-IT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I piani quinquennali</a:t>
            </a:r>
            <a:endParaRPr lang="it-IT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Periodo 2002-2006</a:t>
            </a:r>
            <a:endParaRPr lang="it-IT" sz="1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32236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547664" y="520350"/>
            <a:ext cx="5976664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strategie </a:t>
            </a:r>
            <a:r>
              <a:rPr lang="it-IT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 la politica dei </a:t>
            </a:r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consumatori </a:t>
            </a:r>
            <a:r>
              <a:rPr lang="it-IT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– I piani quinquennali</a:t>
            </a:r>
            <a:endParaRPr lang="it-IT" sz="1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it-IT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Periodo 2007-2013</a:t>
            </a:r>
            <a:endParaRPr lang="it-IT" sz="1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1043608" y="1412776"/>
            <a:ext cx="7200800" cy="5232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400" b="1" dirty="0"/>
              <a:t>Con la Comunicazione della Commissione, del 13 marzo 2007  l’Unione Europea ha fissato la “ Strategia per la politica dei consumatori </a:t>
            </a:r>
            <a:r>
              <a:rPr lang="it-IT" sz="1400" b="1" dirty="0" smtClean="0"/>
              <a:t>per </a:t>
            </a:r>
            <a:r>
              <a:rPr lang="it-IT" sz="1400" b="1" dirty="0"/>
              <a:t>il quinquennio 2007-2013”.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043608" y="2045166"/>
            <a:ext cx="7200800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400" b="1" dirty="0">
                <a:solidFill>
                  <a:srgbClr val="FF0000"/>
                </a:solidFill>
              </a:rPr>
              <a:t>La strategia per la politica dei consumatori (2007-2013) intende stabilire un livello equivalente di sicurezza e di protezione in tutta l'Unione </a:t>
            </a:r>
            <a:r>
              <a:rPr lang="it-IT" sz="1400" b="1" dirty="0" smtClean="0">
                <a:solidFill>
                  <a:srgbClr val="FF0000"/>
                </a:solidFill>
              </a:rPr>
              <a:t>Europea </a:t>
            </a:r>
            <a:r>
              <a:rPr lang="it-IT" sz="1400" b="1" dirty="0" smtClean="0"/>
              <a:t>e </a:t>
            </a:r>
            <a:r>
              <a:rPr lang="it-IT" sz="1400" b="1" dirty="0"/>
              <a:t>un mercato interno meglio integrato, attraverso i seguenti obiettivi: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dare più poteri ai consumatori </a:t>
            </a:r>
            <a:r>
              <a:rPr lang="it-IT" sz="1400" b="1" dirty="0"/>
              <a:t>instaurando un mercato più trasparente che consenta di fare vere scelte di consumo, ad esempio in termini di prezzo e di qualità;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rafforzare il benessere dei consumatori </a:t>
            </a:r>
            <a:r>
              <a:rPr lang="it-IT" sz="1400" b="1" dirty="0"/>
              <a:t>dal punto di vista della qualità, della diversità, dell'accessibilità, della sicurezza, ecc.;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tutelare i consumatori contro i rischi e le minacce gravi.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043608" y="3933056"/>
            <a:ext cx="7200800" cy="246221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400" b="1" dirty="0"/>
              <a:t>Le priorità dell'attuale politica comunitaria restano quelle del periodo precedente: un alto livello di tutela dei consumatori e l'applicazione delle norme in materia di tutela dei medesimi. </a:t>
            </a:r>
            <a:endParaRPr lang="it-IT" sz="1400" b="1" dirty="0" smtClean="0"/>
          </a:p>
          <a:p>
            <a:pPr algn="just"/>
            <a:endParaRPr lang="it-IT" sz="1400" b="1" dirty="0" smtClean="0"/>
          </a:p>
          <a:p>
            <a:pPr algn="just"/>
            <a:r>
              <a:rPr lang="it-IT" sz="1400" b="1" dirty="0" smtClean="0">
                <a:solidFill>
                  <a:srgbClr val="FF0000"/>
                </a:solidFill>
              </a:rPr>
              <a:t>Questa </a:t>
            </a:r>
            <a:r>
              <a:rPr lang="it-IT" sz="1400" b="1" dirty="0">
                <a:solidFill>
                  <a:srgbClr val="FF0000"/>
                </a:solidFill>
              </a:rPr>
              <a:t>politica si concentra su </a:t>
            </a:r>
            <a:r>
              <a:rPr lang="it-IT" sz="1400" b="1" dirty="0"/>
              <a:t>cinque settori</a:t>
            </a:r>
            <a:r>
              <a:rPr lang="it-IT" sz="1400" b="1" dirty="0" smtClean="0"/>
              <a:t>:</a:t>
            </a:r>
            <a:endParaRPr lang="it-IT" sz="1400" b="1" dirty="0"/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un miglioramento del controllo dei mercati di consumo e delle politiche nazionali a favore dei consumatori;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un miglioramento della normativa concernente la tutela dei consumatori;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il rafforzamento della sicurezza dei prodotti sul mercato, grazie a strumenti di controllo;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la considerazione degli interessi dei consumatori in altre politiche comunitarie;</a:t>
            </a:r>
          </a:p>
          <a:p>
            <a:pPr marL="171450" lvl="0" indent="-171450" algn="just">
              <a:buFont typeface="Arial" pitchFamily="34" charset="0"/>
              <a:buChar char="•"/>
            </a:pPr>
            <a:r>
              <a:rPr lang="it-IT" sz="1400" b="1" dirty="0">
                <a:solidFill>
                  <a:srgbClr val="FF0000"/>
                </a:solidFill>
              </a:rPr>
              <a:t>un miglioramento dell'informazione e dell'educazione dei consumatori, </a:t>
            </a:r>
            <a:r>
              <a:rPr lang="it-IT" sz="1400" b="1" dirty="0"/>
              <a:t>ad esempio, rafforzando il ruolo dei centri europei dei medesimi.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35021" cy="10012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3638021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2433466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Sommario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Personalizzato 6">
            <a:hlinkClick r:id="rId2" action="ppaction://hlinksldjump" highlightClick="1"/>
          </p:cNvPr>
          <p:cNvSpPr/>
          <p:nvPr/>
        </p:nvSpPr>
        <p:spPr>
          <a:xfrm>
            <a:off x="2123728" y="1700808"/>
            <a:ext cx="51125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consumatore</a:t>
            </a:r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Personalizzato 7">
            <a:hlinkClick r:id="rId3" action="ppaction://hlinksldjump" highlightClick="1"/>
          </p:cNvPr>
          <p:cNvSpPr/>
          <p:nvPr/>
        </p:nvSpPr>
        <p:spPr>
          <a:xfrm>
            <a:off x="2123728" y="2132856"/>
            <a:ext cx="51125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Origini della difesa dei consumatori</a:t>
            </a:r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Personalizzato 8">
            <a:hlinkClick r:id="rId4" action="ppaction://hlinksldjump" highlightClick="1"/>
          </p:cNvPr>
          <p:cNvSpPr/>
          <p:nvPr/>
        </p:nvSpPr>
        <p:spPr>
          <a:xfrm>
            <a:off x="2123728" y="2564904"/>
            <a:ext cx="51125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L’Unione Europea</a:t>
            </a:r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ersonalizzato 9">
            <a:hlinkClick r:id="rId5" action="ppaction://hlinksldjump" highlightClick="1"/>
          </p:cNvPr>
          <p:cNvSpPr/>
          <p:nvPr/>
        </p:nvSpPr>
        <p:spPr>
          <a:xfrm>
            <a:off x="2123728" y="2996952"/>
            <a:ext cx="51125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sistema giuridico comunitario</a:t>
            </a:r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ersonalizzato 10">
            <a:hlinkClick r:id="rId6" action="ppaction://hlinksldjump" highlightClick="1"/>
          </p:cNvPr>
          <p:cNvSpPr/>
          <p:nvPr/>
        </p:nvSpPr>
        <p:spPr>
          <a:xfrm>
            <a:off x="2123728" y="3429000"/>
            <a:ext cx="51125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Evoluzione della legislazione in materia di consumo</a:t>
            </a:r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Personalizzato 11">
            <a:hlinkClick r:id="rId7" action="ppaction://hlinksldjump" highlightClick="1"/>
          </p:cNvPr>
          <p:cNvSpPr/>
          <p:nvPr/>
        </p:nvSpPr>
        <p:spPr>
          <a:xfrm>
            <a:off x="2123728" y="3861048"/>
            <a:ext cx="51125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iniziative della Comunità negli ultimi vent’anni</a:t>
            </a:r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Personalizzato 12">
            <a:hlinkClick r:id="rId8" action="ppaction://hlinksldjump" highlightClick="1"/>
          </p:cNvPr>
          <p:cNvSpPr/>
          <p:nvPr/>
        </p:nvSpPr>
        <p:spPr>
          <a:xfrm>
            <a:off x="2123728" y="4293096"/>
            <a:ext cx="51125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piani triennali</a:t>
            </a:r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Personalizzato 13">
            <a:hlinkClick r:id="rId9" action="ppaction://hlinksldjump" highlightClick="1"/>
          </p:cNvPr>
          <p:cNvSpPr/>
          <p:nvPr/>
        </p:nvSpPr>
        <p:spPr>
          <a:xfrm>
            <a:off x="2123728" y="4725144"/>
            <a:ext cx="51125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piani quinquennali</a:t>
            </a:r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Personalizzato 14">
            <a:hlinkClick r:id="rId10" action="ppaction://hlinksldjump" highlightClick="1"/>
          </p:cNvPr>
          <p:cNvSpPr/>
          <p:nvPr/>
        </p:nvSpPr>
        <p:spPr>
          <a:xfrm>
            <a:off x="2123728" y="5157192"/>
            <a:ext cx="5112568" cy="288032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Libro verde in materia di tutela dei consumatori</a:t>
            </a:r>
            <a:endParaRPr lang="it-IT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929669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547664" y="520350"/>
            <a:ext cx="5976664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Libro verde sulla revisione dell'</a:t>
            </a:r>
            <a:r>
              <a:rPr lang="it-IT" sz="16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acquis</a:t>
            </a:r>
            <a:r>
              <a:rPr lang="it-IT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comunitario in materia di tutela dei consumatori </a:t>
            </a:r>
          </a:p>
        </p:txBody>
      </p:sp>
      <p:sp>
        <p:nvSpPr>
          <p:cNvPr id="9" name="Rettangolo 8"/>
          <p:cNvSpPr/>
          <p:nvPr/>
        </p:nvSpPr>
        <p:spPr>
          <a:xfrm>
            <a:off x="1043608" y="1609636"/>
            <a:ext cx="72008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/>
              <a:t>L'attuale normativa relativa alla tutela dei consumatori si basa su un'armonizzazione minima e sulla possibilità concessa agli Stati membri di renderla più rigida.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1043608" y="2632844"/>
            <a:ext cx="7200800" cy="230832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Questo Libro verde lancia una consultazione pubblica, </a:t>
            </a:r>
            <a:r>
              <a:rPr lang="it-IT" sz="1600" b="1" dirty="0" smtClean="0">
                <a:solidFill>
                  <a:srgbClr val="FF0000"/>
                </a:solidFill>
              </a:rPr>
              <a:t>proponendo </a:t>
            </a:r>
            <a:r>
              <a:rPr lang="it-IT" sz="1600" b="1" dirty="0">
                <a:solidFill>
                  <a:srgbClr val="FF0000"/>
                </a:solidFill>
              </a:rPr>
              <a:t>tre soluzioni prevedibili per quanto concerne il grado di armonizzazione</a:t>
            </a:r>
            <a:r>
              <a:rPr lang="it-IT" sz="1600" b="1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endParaRPr lang="it-IT" sz="1600" b="1" dirty="0">
              <a:solidFill>
                <a:srgbClr val="FF0000"/>
              </a:solidFill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un'armonizzazione totale della legislazione;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l'armonizzazione minima attuale ma con una clausola di riconoscimento reciproco;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</a:rPr>
              <a:t>l'armonizzazione minima combinata col principio del paese di origine </a:t>
            </a:r>
            <a:r>
              <a:rPr lang="it-IT" sz="1600" b="1" dirty="0"/>
              <a:t>(le imprese stabilite in altri Stati membri dovrebbero unicamente conformarsi alle norme applicabili nel loro paese di origine).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1043608" y="5138028"/>
            <a:ext cx="72008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</a:rPr>
              <a:t>Inoltre, </a:t>
            </a:r>
            <a:r>
              <a:rPr lang="it-IT" sz="1600" b="1" dirty="0" smtClean="0">
                <a:solidFill>
                  <a:srgbClr val="FF0000"/>
                </a:solidFill>
              </a:rPr>
              <a:t>il libro verde </a:t>
            </a:r>
            <a:r>
              <a:rPr lang="it-IT" sz="1600" b="1" dirty="0">
                <a:solidFill>
                  <a:srgbClr val="FF0000"/>
                </a:solidFill>
              </a:rPr>
              <a:t>propone la revisione di 9 direttive essenziali alla protezione dei consumatori e la creazione di una nuova direttiva sul credito al consumo. 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35021" cy="100126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2160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7494"/>
            <a:ext cx="1335021" cy="1001266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1259632" y="1380832"/>
            <a:ext cx="6480720" cy="341632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it-IT" sz="7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Grazie </a:t>
            </a:r>
          </a:p>
          <a:p>
            <a:pPr algn="ctr">
              <a:defRPr/>
            </a:pPr>
            <a:r>
              <a:rPr lang="it-IT" sz="7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per </a:t>
            </a:r>
          </a:p>
          <a:p>
            <a:pPr algn="ctr">
              <a:defRPr/>
            </a:pPr>
            <a:r>
              <a:rPr lang="it-IT" sz="72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l’attenzione</a:t>
            </a:r>
          </a:p>
        </p:txBody>
      </p:sp>
    </p:spTree>
    <p:extLst>
      <p:ext uri="{BB962C8B-B14F-4D97-AF65-F5344CB8AC3E}">
        <p14:creationId xmlns="" xmlns:p14="http://schemas.microsoft.com/office/powerpoint/2010/main" val="32855954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48680"/>
            <a:ext cx="1473564" cy="1296145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899592" y="1844825"/>
            <a:ext cx="7073486" cy="101566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Per consumatore si intende la “persona fisica che acquista o utilizza beni o servizi per scopi non riferibili alla attività imprenditoriale o professionale eventualmente svolta”. 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t-IT" sz="1200" dirty="0" smtClean="0"/>
              <a:t>Codice </a:t>
            </a:r>
            <a:r>
              <a:rPr lang="it-IT" sz="1200" dirty="0"/>
              <a:t>del Consumo - Decreto Legislativo 6 settembre 2005, n. </a:t>
            </a:r>
            <a:r>
              <a:rPr lang="it-IT" sz="1200" dirty="0" smtClean="0"/>
              <a:t>206)</a:t>
            </a:r>
            <a:endParaRPr lang="it-IT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899592" y="3068960"/>
            <a:ext cx="7073486" cy="230832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I diritti fondamentali riconosciuti sono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: 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tutela della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salute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sicurezza e qualità 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dei prodotti e dei servizi;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adeguata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informazione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corretta pubblicità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educazione al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consumo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correttezza,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trasparenza ed equità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  nei rapporti contrattuali;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promozione e sviluppo 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dell'associazionismo libero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erogazione dei servizi pubblici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secondo standard di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qualità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ed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efficienza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ettangolo 5"/>
          <p:cNvSpPr/>
          <p:nvPr/>
        </p:nvSpPr>
        <p:spPr>
          <a:xfrm>
            <a:off x="2361458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Il consumatore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899592" y="5498648"/>
            <a:ext cx="7073486" cy="73866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400" b="1" dirty="0"/>
              <a:t>CARTA DEI DIRITTI FONDAMENTALI DELL'UNIONE EUROPEA </a:t>
            </a:r>
            <a:endParaRPr lang="it-IT" sz="1400" b="1" dirty="0" smtClean="0"/>
          </a:p>
          <a:p>
            <a:pPr algn="just"/>
            <a:r>
              <a:rPr lang="it-IT" sz="1400" b="1" dirty="0" smtClean="0"/>
              <a:t>Art. </a:t>
            </a:r>
            <a:r>
              <a:rPr lang="it-IT" sz="1400" b="1" dirty="0"/>
              <a:t>38 - Protezione dei consumatori - </a:t>
            </a:r>
            <a:r>
              <a:rPr lang="it-IT" sz="1400" b="1" i="1" dirty="0">
                <a:solidFill>
                  <a:srgbClr val="FF0000"/>
                </a:solidFill>
              </a:rPr>
              <a:t>Nelle politiche dell'Unione è garantito un livello elevato di protezione dei consumatori.</a:t>
            </a:r>
          </a:p>
        </p:txBody>
      </p:sp>
    </p:spTree>
    <p:extLst>
      <p:ext uri="{BB962C8B-B14F-4D97-AF65-F5344CB8AC3E}">
        <p14:creationId xmlns="" xmlns:p14="http://schemas.microsoft.com/office/powerpoint/2010/main" val="4634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115616" y="1668864"/>
            <a:ext cx="7200800" cy="341632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tema della difesa dei consumatori ha radici antiche: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 possono 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infatti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trovare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proibizioni contro il cibo adulterato e i falsi pesi già nel Vecchio Testamento, nel Codice di Hammurabi, o nelle antiche leggi indiane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, ma sarebbe del tutto fuori luogo considerarli diversamente da semplici interventi di contenimento dei costi di transazione, ben lontani dal moderno concetto di politiche a favore dei consumatori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Forme rudimentali di tutela dei consumatori sono rintracciabili anche nel Medio Evo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, derivanti dalla protezione fornita dalle strutture morali della Chiesa cattolica e dalle norme interne delle corporazioni, ma anche queste riguardavano solo limitatamente le transazioni commerciali e non proteggevano specificatamente il consumatore.</a:t>
            </a:r>
          </a:p>
        </p:txBody>
      </p:sp>
      <p:sp>
        <p:nvSpPr>
          <p:cNvPr id="3" name="Rettangolo 2"/>
          <p:cNvSpPr/>
          <p:nvPr/>
        </p:nvSpPr>
        <p:spPr>
          <a:xfrm>
            <a:off x="2195736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Origini della difesa dei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consumatori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535" y="88290"/>
            <a:ext cx="882688" cy="12334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451027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68759" y="1340768"/>
            <a:ext cx="7200800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 fenomeno sociale del consumerismo nasce negli Stati Uniti d'America alla fine del 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secolo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, ed è il frutto di una vasta protesta degli strati più poveri del proletariato americano, già allora vessato dai grandi monopolisti ed oligopolisti che imponevano alti prezzi e qualità scadente sui generi di prima necessità.</a:t>
            </a:r>
          </a:p>
        </p:txBody>
      </p:sp>
      <p:sp>
        <p:nvSpPr>
          <p:cNvPr id="3" name="Rettangolo 2"/>
          <p:cNvSpPr/>
          <p:nvPr/>
        </p:nvSpPr>
        <p:spPr>
          <a:xfrm>
            <a:off x="2195736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Origini della difesa dei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consumatori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115616" y="3402866"/>
            <a:ext cx="7200800" cy="175432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b="1" dirty="0">
                <a:latin typeface="Times New Roman" pitchFamily="18" charset="0"/>
                <a:cs typeface="Times New Roman" pitchFamily="18" charset="0"/>
              </a:rPr>
              <a:t>La prima esperienza organizzata concernente il consumerismo ebbe origine proprio in quegli anni, e portò alla fondazione della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rivista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Consumers </a:t>
            </a:r>
            <a:r>
              <a:rPr lang="it-IT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Bulletin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", che pubblicava i risultati di 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test comparativi su prodotti di largo consumo. </a:t>
            </a:r>
          </a:p>
          <a:p>
            <a:pPr algn="just"/>
            <a:r>
              <a:rPr lang="it-IT" b="1" dirty="0">
                <a:latin typeface="Times New Roman" pitchFamily="18" charset="0"/>
                <a:cs typeface="Times New Roman" pitchFamily="18" charset="0"/>
              </a:rPr>
              <a:t>A questa iniziativa fece seguito la nascita di "</a:t>
            </a:r>
            <a:r>
              <a:rPr lang="it-IT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Consumers Union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", un'associazione ancora oggi molto attiva negli Stati Uniti ed in Canada</a:t>
            </a:r>
            <a:r>
              <a:rPr lang="it-IT" b="1" dirty="0"/>
              <a:t>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535" y="88290"/>
            <a:ext cx="882688" cy="12334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7470409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996751" y="1480716"/>
            <a:ext cx="7200800" cy="181588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Nel secondo dopoguerra la cultura consumerista trovò terreno fertile in Europa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Negli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anni cinquanta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, ad esempio,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il governo inglese ritenne necessario dare ai consumatori la possibilità di esprimersi su materie che tradizionalmente erano riservate a produttori e commercianti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, e creò un apposito organismo amministrativo di 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protezione.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Nella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stessa direzione si mosse anche il governo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danese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195736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Origini della difesa dei 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consumatori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971600" y="3786190"/>
            <a:ext cx="7200800" cy="255454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Solo nel 1975, la Comunità Europea, dopo un lungo dibattito interno, riordina in modo organico tutte le iniziative in materia di tutela del consumatore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e precisa quali saranno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gli obiettivi del suo intervento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protezione contro i rischi e per la salute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del consumatore;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protezione degli interessi economici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del consumatore;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predisposizione di consulenza e assistenza per il risarcimento dei danni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l'informazione e l'educazione del consumatore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consultazione e la rappresentanza dei consumatori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nella predisposizione delle decisioni che li 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riguardano.</a:t>
            </a:r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3535" y="88290"/>
            <a:ext cx="882688" cy="123345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215411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43608" y="1541110"/>
            <a:ext cx="7200800" cy="206210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L'unione Europea è un raggruppamento di Stati politicamente democratici, che hanno manifestato la  propria volontà di partecipare al progetto di integrazione economica e di unificazione politica. </a:t>
            </a:r>
            <a:endParaRPr lang="it-IT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L'idea ha avuto origine al termine del secondo conflitto mondiale, quando si cercò di costruire, sulle macerie di un continente devastato,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progetto politico in grado di mantenere la pace e promuovere la crescita economica fra gli stati europei. </a:t>
            </a:r>
          </a:p>
        </p:txBody>
      </p:sp>
      <p:sp>
        <p:nvSpPr>
          <p:cNvPr id="3" name="Rettangolo 2"/>
          <p:cNvSpPr/>
          <p:nvPr/>
        </p:nvSpPr>
        <p:spPr>
          <a:xfrm>
            <a:off x="2195736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L’Unione Europea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018457" y="3861048"/>
            <a:ext cx="7200800" cy="156966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Dal 1951,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 susseguirsi di Trattati ed Accordi ha progressivamente costruito comuni  intenti, politiche, strumenti legislativi ed istituzioni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Dal 1993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, anno di entrata in vigore del Trattato di Maastricht,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Comunità Economica Europea è divenuta Unione Europea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dal 2002 in 12 Stati Membri si è realizzata completamente l'Unione Monetaria (UEM) con l'avvento dell'Euro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866" y="196511"/>
            <a:ext cx="1383606" cy="10170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4769843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43608" y="1340768"/>
            <a:ext cx="7200800" cy="132343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Oggi l'Unione Europea raggruppa 27 Paesi e conta quasi 492 milioni di cittadini, che sono anche consumatori.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it-IT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Mercato Unico ha lo scopo di garantirgli accesso a beni e servizi di qualità, sicuri, trasparenti e competitivi. </a:t>
            </a:r>
          </a:p>
        </p:txBody>
      </p:sp>
      <p:sp>
        <p:nvSpPr>
          <p:cNvPr id="3" name="Rettangolo 2"/>
          <p:cNvSpPr/>
          <p:nvPr/>
        </p:nvSpPr>
        <p:spPr>
          <a:xfrm>
            <a:off x="2195736" y="520350"/>
            <a:ext cx="4514798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L’Unione Europea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043608" y="3023081"/>
            <a:ext cx="7200800" cy="206210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politiche di tutela dei diritti dei consumatori </a:t>
            </a:r>
            <a:r>
              <a:rPr lang="it-IT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dell’Unione Europea 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sono </a:t>
            </a:r>
            <a:r>
              <a:rPr lang="it-IT" sz="1600" b="1" dirty="0">
                <a:latin typeface="Times New Roman" pitchFamily="18" charset="0"/>
                <a:cs typeface="Times New Roman" pitchFamily="18" charset="0"/>
              </a:rPr>
              <a:t>fondamentali </a:t>
            </a:r>
            <a:r>
              <a:rPr lang="it-IT" sz="1600" b="1" dirty="0" smtClean="0">
                <a:latin typeface="Times New Roman" pitchFamily="18" charset="0"/>
                <a:cs typeface="Times New Roman" pitchFamily="18" charset="0"/>
              </a:rPr>
              <a:t>per:</a:t>
            </a:r>
          </a:p>
          <a:p>
            <a:pPr algn="just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ridurre le disuguaglianze;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lottare contro le prassi sleali;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promuovere la salute e la sicurezza;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migliorare il tenore di vita in generale;</a:t>
            </a: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it-IT" sz="1600" b="1" u="sng" dirty="0">
                <a:latin typeface="Times New Roman" pitchFamily="18" charset="0"/>
                <a:cs typeface="Times New Roman" pitchFamily="18" charset="0"/>
              </a:rPr>
              <a:t>…ma soprattutto aumentare la fiducia. 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866" y="196511"/>
            <a:ext cx="1383606" cy="101701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531012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3741</Words>
  <Application>Microsoft Office PowerPoint</Application>
  <PresentationFormat>Presentazione su schermo (4:3)</PresentationFormat>
  <Paragraphs>269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2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</vt:vector>
  </TitlesOfParts>
  <Company>Guardia di Finanza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Sicilia Antonino - MAR.A</dc:creator>
  <cp:lastModifiedBy>Portatile</cp:lastModifiedBy>
  <cp:revision>183</cp:revision>
  <cp:lastPrinted>2011-11-24T10:39:29Z</cp:lastPrinted>
  <dcterms:created xsi:type="dcterms:W3CDTF">2011-11-02T13:57:18Z</dcterms:created>
  <dcterms:modified xsi:type="dcterms:W3CDTF">2011-11-24T22:53:44Z</dcterms:modified>
</cp:coreProperties>
</file>